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8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10972800"/>
  <p:notesSz cx="10972800" cy="14630400"/>
  <p:embeddedFontLst>
    <p:embeddedFont>
      <p:font typeface="Garamond" panose="02020404030301010803" pitchFamily="18" charset="0"/>
      <p:regular r:id="rId13"/>
      <p:bold r:id="rId14"/>
      <p:italic r:id="rId15"/>
    </p:embeddedFont>
    <p:embeddedFont>
      <p:font typeface="Open Sans" panose="020B0606030504020204" pitchFamily="34" charset="0"/>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680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1" y="0"/>
            <a:ext cx="14631483" cy="109728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3075094" y="2898982"/>
            <a:ext cx="8494186" cy="2424853"/>
          </a:xfrm>
        </p:spPr>
        <p:txBody>
          <a:bodyPr anchor="b">
            <a:noAutofit/>
          </a:bodyPr>
          <a:lstStyle>
            <a:lvl1pPr algn="ctr">
              <a:defRPr sz="7680">
                <a:effectLst/>
              </a:defRPr>
            </a:lvl1pPr>
          </a:lstStyle>
          <a:p>
            <a:r>
              <a:rPr lang="en-US"/>
              <a:t>Click to edit Master title style</a:t>
            </a:r>
            <a:endParaRPr lang="en-US" dirty="0"/>
          </a:p>
        </p:txBody>
      </p:sp>
      <p:sp>
        <p:nvSpPr>
          <p:cNvPr id="3" name="Subtitle 2"/>
          <p:cNvSpPr>
            <a:spLocks noGrp="1"/>
          </p:cNvSpPr>
          <p:nvPr>
            <p:ph type="subTitle" idx="1"/>
          </p:nvPr>
        </p:nvSpPr>
        <p:spPr>
          <a:xfrm>
            <a:off x="3075094" y="5757324"/>
            <a:ext cx="8494186" cy="2204242"/>
          </a:xfrm>
        </p:spPr>
        <p:txBody>
          <a:bodyPr anchor="t">
            <a:normAutofit/>
          </a:bodyPr>
          <a:lstStyle>
            <a:lvl1pPr marL="0" indent="0" algn="ctr">
              <a:buNone/>
              <a:defRPr sz="32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704667" y="8087363"/>
            <a:ext cx="1077242" cy="447040"/>
          </a:xfrm>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a:xfrm>
            <a:off x="3075094" y="8087363"/>
            <a:ext cx="6503776" cy="447040"/>
          </a:xfrm>
        </p:spPr>
        <p:txBody>
          <a:bodyPr/>
          <a:lstStyle/>
          <a:p>
            <a:endParaRPr lang="en-US" dirty="0"/>
          </a:p>
        </p:txBody>
      </p:sp>
      <p:sp>
        <p:nvSpPr>
          <p:cNvPr id="6" name="Slide Number Placeholder 5"/>
          <p:cNvSpPr>
            <a:spLocks noGrp="1"/>
          </p:cNvSpPr>
          <p:nvPr>
            <p:ph type="sldNum" sz="quarter" idx="12"/>
          </p:nvPr>
        </p:nvSpPr>
        <p:spPr>
          <a:xfrm>
            <a:off x="10907708" y="8087363"/>
            <a:ext cx="661573" cy="44704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1721" y="5554126"/>
            <a:ext cx="81809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7185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986" y="7704664"/>
            <a:ext cx="10877974" cy="906781"/>
          </a:xfrm>
        </p:spPr>
        <p:txBody>
          <a:bodyPr anchor="b">
            <a:norm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42016" y="1652694"/>
            <a:ext cx="11346371" cy="5378030"/>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2560"/>
            </a:lvl1pPr>
            <a:lvl2pPr marL="731520" indent="0">
              <a:buNone/>
              <a:defRPr sz="2560"/>
            </a:lvl2pPr>
            <a:lvl3pPr marL="1463040" indent="0">
              <a:buNone/>
              <a:defRPr sz="2560"/>
            </a:lvl3pPr>
            <a:lvl4pPr marL="2194560" indent="0">
              <a:buNone/>
              <a:defRPr sz="2560"/>
            </a:lvl4pPr>
            <a:lvl5pPr marL="2926080" indent="0">
              <a:buNone/>
              <a:defRPr sz="2560"/>
            </a:lvl5pPr>
            <a:lvl6pPr marL="3657600" indent="0">
              <a:buNone/>
              <a:defRPr sz="2560"/>
            </a:lvl6pPr>
            <a:lvl7pPr marL="4389120" indent="0">
              <a:buNone/>
              <a:defRPr sz="2560"/>
            </a:lvl7pPr>
            <a:lvl8pPr marL="5120640" indent="0">
              <a:buNone/>
              <a:defRPr sz="2560"/>
            </a:lvl8pPr>
            <a:lvl9pPr marL="5852160" indent="0">
              <a:buNone/>
              <a:defRPr sz="2560"/>
            </a:lvl9pPr>
          </a:lstStyle>
          <a:p>
            <a:r>
              <a:rPr lang="en-US"/>
              <a:t>Click icon to add picture</a:t>
            </a:r>
            <a:endParaRPr lang="en-US" dirty="0"/>
          </a:p>
        </p:txBody>
      </p:sp>
      <p:sp>
        <p:nvSpPr>
          <p:cNvPr id="4" name="Text Placeholder 3"/>
          <p:cNvSpPr>
            <a:spLocks noGrp="1"/>
          </p:cNvSpPr>
          <p:nvPr>
            <p:ph type="body" sz="half" idx="2"/>
          </p:nvPr>
        </p:nvSpPr>
        <p:spPr>
          <a:xfrm>
            <a:off x="1882986" y="8611445"/>
            <a:ext cx="10877974" cy="789939"/>
          </a:xfrm>
        </p:spPr>
        <p:txBody>
          <a:bodyPr anchor="t">
            <a:normAutofit/>
          </a:bodyPr>
          <a:lstStyle>
            <a:lvl1pPr marL="0" indent="0" algn="ctr">
              <a:buNone/>
              <a:defRPr sz="256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59685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986" y="1450997"/>
            <a:ext cx="10877974" cy="4956576"/>
          </a:xfrm>
        </p:spPr>
        <p:txBody>
          <a:bodyPr anchor="ctr">
            <a:normAutofit/>
          </a:bodyPr>
          <a:lstStyle>
            <a:lvl1pPr algn="ctr">
              <a:defRPr sz="5120" b="0" cap="none"/>
            </a:lvl1pPr>
          </a:lstStyle>
          <a:p>
            <a:r>
              <a:rPr lang="en-US"/>
              <a:t>Click to edit Master title style</a:t>
            </a:r>
            <a:endParaRPr lang="en-US" dirty="0"/>
          </a:p>
        </p:txBody>
      </p:sp>
      <p:sp>
        <p:nvSpPr>
          <p:cNvPr id="3" name="Text Placeholder 2"/>
          <p:cNvSpPr>
            <a:spLocks noGrp="1"/>
          </p:cNvSpPr>
          <p:nvPr>
            <p:ph type="body" idx="1"/>
          </p:nvPr>
        </p:nvSpPr>
        <p:spPr>
          <a:xfrm>
            <a:off x="1882984" y="6841066"/>
            <a:ext cx="10877978" cy="2560323"/>
          </a:xfrm>
        </p:spPr>
        <p:txBody>
          <a:bodyPr anchor="ctr">
            <a:normAutofit/>
          </a:bodyPr>
          <a:lstStyle>
            <a:lvl1pPr marL="0" indent="0" algn="ctr">
              <a:buNone/>
              <a:defRPr sz="320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2045545" y="6624318"/>
            <a:ext cx="105702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01655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4933" y="1571411"/>
            <a:ext cx="10240400" cy="3793069"/>
          </a:xfrm>
        </p:spPr>
        <p:txBody>
          <a:bodyPr anchor="ctr">
            <a:normAutofit/>
          </a:bodyPr>
          <a:lstStyle>
            <a:lvl1pPr algn="ctr">
              <a:defRPr sz="512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60320" y="5364479"/>
            <a:ext cx="9428477" cy="1043093"/>
          </a:xfrm>
        </p:spPr>
        <p:txBody>
          <a:bodyPr anchor="ctr">
            <a:normAutofit/>
          </a:bodyPr>
          <a:lstStyle>
            <a:lvl1pPr marL="0" indent="0" algn="r">
              <a:buFontTx/>
              <a:buNone/>
              <a:defRPr sz="2880"/>
            </a:lvl1pPr>
            <a:lvl2pPr marL="731520" indent="0">
              <a:buFontTx/>
              <a:buNone/>
              <a:defRPr/>
            </a:lvl2pPr>
            <a:lvl3pPr marL="1463040" indent="0">
              <a:buFontTx/>
              <a:buNone/>
              <a:defRPr/>
            </a:lvl3pPr>
            <a:lvl4pPr marL="2194560" indent="0">
              <a:buFontTx/>
              <a:buNone/>
              <a:defRPr/>
            </a:lvl4pPr>
            <a:lvl5pPr marL="2926080" indent="0">
              <a:buFontTx/>
              <a:buNone/>
              <a:defRPr/>
            </a:lvl5pPr>
          </a:lstStyle>
          <a:p>
            <a:pPr lvl="0"/>
            <a:r>
              <a:rPr lang="en-US"/>
              <a:t>Click to edit Master text styles</a:t>
            </a:r>
          </a:p>
        </p:txBody>
      </p:sp>
      <p:sp>
        <p:nvSpPr>
          <p:cNvPr id="3" name="Text Placeholder 2"/>
          <p:cNvSpPr>
            <a:spLocks noGrp="1"/>
          </p:cNvSpPr>
          <p:nvPr>
            <p:ph type="body" idx="1"/>
          </p:nvPr>
        </p:nvSpPr>
        <p:spPr>
          <a:xfrm>
            <a:off x="1882981" y="6949441"/>
            <a:ext cx="10877981" cy="2451947"/>
          </a:xfrm>
        </p:spPr>
        <p:txBody>
          <a:bodyPr anchor="ctr">
            <a:normAutofit/>
          </a:bodyPr>
          <a:lstStyle>
            <a:lvl1pPr marL="0" indent="0" algn="ctr">
              <a:buNone/>
              <a:defRPr sz="320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359951" y="1448579"/>
            <a:ext cx="731710" cy="935642"/>
          </a:xfrm>
          <a:prstGeom prst="rect">
            <a:avLst/>
          </a:prstGeom>
        </p:spPr>
        <p:txBody>
          <a:bodyPr vert="horz" lIns="146304" tIns="73152" rIns="146304" bIns="73152" rtlCol="0" anchor="ctr">
            <a:noAutofit/>
          </a:bodyPr>
          <a:lstStyle/>
          <a:p>
            <a:pPr lvl="0"/>
            <a:r>
              <a:rPr lang="en-US" sz="11520" dirty="0">
                <a:solidFill>
                  <a:schemeClr val="tx1"/>
                </a:solidFill>
                <a:effectLst/>
              </a:rPr>
              <a:t>“</a:t>
            </a:r>
          </a:p>
        </p:txBody>
      </p:sp>
      <p:sp>
        <p:nvSpPr>
          <p:cNvPr id="15" name="TextBox 14"/>
          <p:cNvSpPr txBox="1"/>
          <p:nvPr/>
        </p:nvSpPr>
        <p:spPr>
          <a:xfrm>
            <a:off x="12213606" y="4524592"/>
            <a:ext cx="731710" cy="935642"/>
          </a:xfrm>
          <a:prstGeom prst="rect">
            <a:avLst/>
          </a:prstGeom>
        </p:spPr>
        <p:txBody>
          <a:bodyPr vert="horz" lIns="146304" tIns="73152" rIns="146304" bIns="73152" rtlCol="0" anchor="ctr">
            <a:noAutofit/>
          </a:bodyPr>
          <a:lstStyle/>
          <a:p>
            <a:pPr lvl="0" algn="r"/>
            <a:r>
              <a:rPr lang="en-US" sz="11520" dirty="0">
                <a:solidFill>
                  <a:schemeClr val="tx1"/>
                </a:solidFill>
                <a:effectLst/>
              </a:rPr>
              <a:t>”</a:t>
            </a:r>
          </a:p>
        </p:txBody>
      </p:sp>
      <p:cxnSp>
        <p:nvCxnSpPr>
          <p:cNvPr id="19" name="Straight Connector 18"/>
          <p:cNvCxnSpPr/>
          <p:nvPr/>
        </p:nvCxnSpPr>
        <p:spPr>
          <a:xfrm>
            <a:off x="2045546" y="6624318"/>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7515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882990" y="5293730"/>
            <a:ext cx="10877965" cy="2350080"/>
          </a:xfrm>
        </p:spPr>
        <p:txBody>
          <a:bodyPr anchor="b">
            <a:normAutofit/>
          </a:bodyPr>
          <a:lstStyle>
            <a:lvl1pPr algn="l">
              <a:defRPr sz="5120" b="0" cap="none"/>
            </a:lvl1pPr>
          </a:lstStyle>
          <a:p>
            <a:r>
              <a:rPr lang="en-US"/>
              <a:t>Click to edit Master title style</a:t>
            </a:r>
            <a:endParaRPr lang="en-US" dirty="0"/>
          </a:p>
        </p:txBody>
      </p:sp>
      <p:sp>
        <p:nvSpPr>
          <p:cNvPr id="3" name="Text Placeholder 2"/>
          <p:cNvSpPr>
            <a:spLocks noGrp="1"/>
          </p:cNvSpPr>
          <p:nvPr>
            <p:ph type="body" idx="1"/>
          </p:nvPr>
        </p:nvSpPr>
        <p:spPr>
          <a:xfrm>
            <a:off x="1882989" y="7643810"/>
            <a:ext cx="10877968" cy="1376640"/>
          </a:xfrm>
        </p:spPr>
        <p:txBody>
          <a:bodyPr anchor="t">
            <a:normAutofit/>
          </a:bodyPr>
          <a:lstStyle>
            <a:lvl1pPr marL="0" indent="0" algn="l">
              <a:buNone/>
              <a:defRPr sz="288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56470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255066" y="1571411"/>
            <a:ext cx="10120269" cy="3589869"/>
          </a:xfrm>
        </p:spPr>
        <p:txBody>
          <a:bodyPr anchor="ctr">
            <a:normAutofit/>
          </a:bodyPr>
          <a:lstStyle>
            <a:lvl1pPr algn="ctr">
              <a:defRPr sz="512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882989" y="5822899"/>
            <a:ext cx="10877968" cy="1419149"/>
          </a:xfrm>
        </p:spPr>
        <p:txBody>
          <a:bodyPr anchor="b">
            <a:normAutofit/>
          </a:bodyPr>
          <a:lstStyle>
            <a:lvl1pPr marL="0" indent="0" algn="l">
              <a:spcBef>
                <a:spcPts val="0"/>
              </a:spcBef>
              <a:buNone/>
              <a:defRPr sz="320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882984" y="7247467"/>
            <a:ext cx="10877978" cy="2153920"/>
          </a:xfrm>
        </p:spPr>
        <p:txBody>
          <a:bodyPr anchor="t">
            <a:normAutofit/>
          </a:bodyPr>
          <a:lstStyle>
            <a:lvl1pPr marL="0" indent="0" algn="l">
              <a:buNone/>
              <a:defRPr sz="2560">
                <a:solidFill>
                  <a:schemeClr val="tx1"/>
                </a:solidFill>
              </a:defRPr>
            </a:lvl1pPr>
            <a:lvl2pPr marL="731520" indent="0">
              <a:buNone/>
              <a:defRPr sz="256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404897" y="1435032"/>
            <a:ext cx="731710" cy="935642"/>
          </a:xfrm>
          <a:prstGeom prst="rect">
            <a:avLst/>
          </a:prstGeom>
        </p:spPr>
        <p:txBody>
          <a:bodyPr vert="horz" lIns="146304" tIns="73152" rIns="146304" bIns="73152" rtlCol="0" anchor="ctr">
            <a:noAutofit/>
          </a:bodyPr>
          <a:lstStyle/>
          <a:p>
            <a:pPr lvl="0"/>
            <a:r>
              <a:rPr lang="en-US" sz="12800" dirty="0">
                <a:solidFill>
                  <a:schemeClr val="tx1"/>
                </a:solidFill>
                <a:effectLst/>
              </a:rPr>
              <a:t>“</a:t>
            </a:r>
          </a:p>
        </p:txBody>
      </p:sp>
      <p:sp>
        <p:nvSpPr>
          <p:cNvPr id="13" name="TextBox 12"/>
          <p:cNvSpPr txBox="1"/>
          <p:nvPr/>
        </p:nvSpPr>
        <p:spPr>
          <a:xfrm>
            <a:off x="12239675" y="4172365"/>
            <a:ext cx="731710" cy="935642"/>
          </a:xfrm>
          <a:prstGeom prst="rect">
            <a:avLst/>
          </a:prstGeom>
        </p:spPr>
        <p:txBody>
          <a:bodyPr vert="horz" lIns="146304" tIns="73152" rIns="146304" bIns="73152" rtlCol="0" anchor="ctr">
            <a:noAutofit/>
          </a:bodyPr>
          <a:lstStyle/>
          <a:p>
            <a:pPr lvl="0" algn="r"/>
            <a:r>
              <a:rPr lang="en-US" sz="12800" dirty="0">
                <a:solidFill>
                  <a:schemeClr val="tx1"/>
                </a:solidFill>
                <a:effectLst/>
              </a:rPr>
              <a:t>”</a:t>
            </a:r>
          </a:p>
        </p:txBody>
      </p:sp>
      <p:cxnSp>
        <p:nvCxnSpPr>
          <p:cNvPr id="26" name="Straight Connector 25"/>
          <p:cNvCxnSpPr/>
          <p:nvPr/>
        </p:nvCxnSpPr>
        <p:spPr>
          <a:xfrm>
            <a:off x="2045546" y="5486400"/>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68594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882984" y="1571411"/>
            <a:ext cx="10877974" cy="3671147"/>
          </a:xfrm>
        </p:spPr>
        <p:txBody>
          <a:bodyPr vert="horz" lIns="91440" tIns="45720" rIns="91440" bIns="45720" rtlCol="0" anchor="ctr">
            <a:normAutofit/>
          </a:bodyPr>
          <a:lstStyle>
            <a:lvl1pPr>
              <a:defRPr lang="en-US" sz="512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882989" y="5705856"/>
            <a:ext cx="10877968" cy="1448410"/>
          </a:xfrm>
        </p:spPr>
        <p:txBody>
          <a:bodyPr anchor="b">
            <a:normAutofit/>
          </a:bodyPr>
          <a:lstStyle>
            <a:lvl1pPr marL="0" indent="0" algn="l">
              <a:spcBef>
                <a:spcPts val="0"/>
              </a:spcBef>
              <a:buNone/>
              <a:defRPr sz="320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882986" y="7152641"/>
            <a:ext cx="10877974" cy="2248747"/>
          </a:xfrm>
        </p:spPr>
        <p:txBody>
          <a:bodyPr anchor="t">
            <a:normAutofit/>
          </a:bodyPr>
          <a:lstStyle>
            <a:lvl1pPr marL="0" indent="0" algn="l">
              <a:buNone/>
              <a:defRPr sz="2560">
                <a:solidFill>
                  <a:schemeClr val="tx1"/>
                </a:solidFill>
              </a:defRPr>
            </a:lvl1pPr>
            <a:lvl2pPr marL="731520" indent="0">
              <a:buNone/>
              <a:defRPr sz="256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2045551" y="5486400"/>
            <a:ext cx="105702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6117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882984" y="3984217"/>
            <a:ext cx="10877978" cy="54171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2045546" y="3767472"/>
            <a:ext cx="1057027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64568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70667" y="1450998"/>
            <a:ext cx="2590288" cy="795039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2988" y="1450998"/>
            <a:ext cx="7864814" cy="7950389"/>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9992819" y="1450998"/>
            <a:ext cx="0" cy="7950389"/>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772372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494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76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45544" y="3770016"/>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25508194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38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267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405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271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1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173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060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059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45544" y="2626261"/>
            <a:ext cx="10552854" cy="2916022"/>
          </a:xfrm>
        </p:spPr>
        <p:txBody>
          <a:bodyPr anchor="b">
            <a:normAutofit/>
          </a:bodyPr>
          <a:lstStyle>
            <a:lvl1pPr algn="ctr">
              <a:defRPr sz="6400" b="0" cap="none"/>
            </a:lvl1pPr>
          </a:lstStyle>
          <a:p>
            <a:r>
              <a:rPr lang="en-US"/>
              <a:t>Click to edit Master title style</a:t>
            </a:r>
            <a:endParaRPr lang="en-US" dirty="0"/>
          </a:p>
        </p:txBody>
      </p:sp>
      <p:sp>
        <p:nvSpPr>
          <p:cNvPr id="3" name="Text Placeholder 2"/>
          <p:cNvSpPr>
            <a:spLocks noGrp="1"/>
          </p:cNvSpPr>
          <p:nvPr>
            <p:ph type="body" idx="1"/>
          </p:nvPr>
        </p:nvSpPr>
        <p:spPr>
          <a:xfrm>
            <a:off x="2045544" y="5975775"/>
            <a:ext cx="10552854" cy="1744024"/>
          </a:xfrm>
        </p:spPr>
        <p:txBody>
          <a:bodyPr anchor="t">
            <a:normAutofit/>
          </a:bodyPr>
          <a:lstStyle>
            <a:lvl1pPr marL="0" indent="0" algn="ctr">
              <a:buNone/>
              <a:defRPr sz="3840">
                <a:solidFill>
                  <a:schemeClr val="tx1"/>
                </a:solidFill>
              </a:defRPr>
            </a:lvl1pPr>
            <a:lvl2pPr marL="731520" indent="0">
              <a:buNone/>
              <a:defRPr sz="2880">
                <a:solidFill>
                  <a:schemeClr val="tx1">
                    <a:tint val="75000"/>
                  </a:schemeClr>
                </a:solidFill>
              </a:defRPr>
            </a:lvl2pPr>
            <a:lvl3pPr marL="1463040" indent="0">
              <a:buNone/>
              <a:defRPr sz="2560">
                <a:solidFill>
                  <a:schemeClr val="tx1">
                    <a:tint val="75000"/>
                  </a:schemeClr>
                </a:solidFill>
              </a:defRPr>
            </a:lvl3pPr>
            <a:lvl4pPr marL="2194560" indent="0">
              <a:buNone/>
              <a:defRPr sz="2240">
                <a:solidFill>
                  <a:schemeClr val="tx1">
                    <a:tint val="75000"/>
                  </a:schemeClr>
                </a:solidFill>
              </a:defRPr>
            </a:lvl4pPr>
            <a:lvl5pPr marL="2926080" indent="0">
              <a:buNone/>
              <a:defRPr sz="2240">
                <a:solidFill>
                  <a:schemeClr val="tx1">
                    <a:tint val="75000"/>
                  </a:schemeClr>
                </a:solidFill>
              </a:defRPr>
            </a:lvl5pPr>
            <a:lvl6pPr marL="3657600" indent="0">
              <a:buNone/>
              <a:defRPr sz="2240">
                <a:solidFill>
                  <a:schemeClr val="tx1">
                    <a:tint val="75000"/>
                  </a:schemeClr>
                </a:solidFill>
              </a:defRPr>
            </a:lvl6pPr>
            <a:lvl7pPr marL="4389120" indent="0">
              <a:buNone/>
              <a:defRPr sz="2240">
                <a:solidFill>
                  <a:schemeClr val="tx1">
                    <a:tint val="75000"/>
                  </a:schemeClr>
                </a:solidFill>
              </a:defRPr>
            </a:lvl7pPr>
            <a:lvl8pPr marL="5120640" indent="0">
              <a:buNone/>
              <a:defRPr sz="2240">
                <a:solidFill>
                  <a:schemeClr val="tx1">
                    <a:tint val="75000"/>
                  </a:schemeClr>
                </a:solidFill>
              </a:defRPr>
            </a:lvl8pPr>
            <a:lvl9pPr marL="5852160" indent="0">
              <a:buNone/>
              <a:defRPr sz="22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2045546" y="5759027"/>
            <a:ext cx="1055285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6392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45544" y="3770016"/>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882986" y="1464540"/>
            <a:ext cx="10877974" cy="208618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882986" y="3979469"/>
            <a:ext cx="5340096" cy="55156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32243" y="3979469"/>
            <a:ext cx="5340096" cy="55156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662200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882989" y="4253653"/>
            <a:ext cx="5340096" cy="922019"/>
          </a:xfrm>
        </p:spPr>
        <p:txBody>
          <a:bodyPr anchor="b">
            <a:noAutofit/>
          </a:bodyPr>
          <a:lstStyle>
            <a:lvl1pPr marL="0" indent="0">
              <a:buNone/>
              <a:defRPr sz="3840" b="0">
                <a:solidFill>
                  <a:schemeClr val="accent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882989" y="5189221"/>
            <a:ext cx="5340096" cy="43305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26931" y="4253653"/>
            <a:ext cx="5340096" cy="922019"/>
          </a:xfrm>
        </p:spPr>
        <p:txBody>
          <a:bodyPr anchor="b">
            <a:noAutofit/>
          </a:bodyPr>
          <a:lstStyle>
            <a:lvl1pPr marL="0" indent="0">
              <a:buNone/>
              <a:defRPr sz="3840" b="0">
                <a:solidFill>
                  <a:schemeClr val="accent1"/>
                </a:solidFill>
              </a:defRPr>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7426931" y="5189221"/>
            <a:ext cx="5340096" cy="43305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41" name="Straight Connector 40"/>
          <p:cNvCxnSpPr/>
          <p:nvPr/>
        </p:nvCxnSpPr>
        <p:spPr>
          <a:xfrm>
            <a:off x="2045546" y="3767472"/>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1820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82985" y="1464540"/>
            <a:ext cx="10877976" cy="208618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2045546" y="3767472"/>
            <a:ext cx="105528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9033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42636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984" y="2221654"/>
            <a:ext cx="4058877" cy="2194560"/>
          </a:xfrm>
        </p:spPr>
        <p:txBody>
          <a:bodyPr anchor="b">
            <a:normAutofit/>
          </a:bodyPr>
          <a:lstStyle>
            <a:lvl1pPr algn="ctr">
              <a:defRPr sz="3840" b="0"/>
            </a:lvl1pPr>
          </a:lstStyle>
          <a:p>
            <a:r>
              <a:rPr lang="en-US"/>
              <a:t>Click to edit Master title style</a:t>
            </a:r>
            <a:endParaRPr lang="en-US" dirty="0"/>
          </a:p>
        </p:txBody>
      </p:sp>
      <p:sp>
        <p:nvSpPr>
          <p:cNvPr id="3" name="Content Placeholder 2"/>
          <p:cNvSpPr>
            <a:spLocks noGrp="1"/>
          </p:cNvSpPr>
          <p:nvPr>
            <p:ph idx="1"/>
          </p:nvPr>
        </p:nvSpPr>
        <p:spPr>
          <a:xfrm>
            <a:off x="6592100" y="1571412"/>
            <a:ext cx="6168862" cy="782997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2984" y="4849704"/>
            <a:ext cx="4058877" cy="3901446"/>
          </a:xfrm>
        </p:spPr>
        <p:txBody>
          <a:bodyPr anchor="t">
            <a:normAutofit/>
          </a:bodyPr>
          <a:lstStyle>
            <a:lvl1pPr marL="0" indent="0" algn="ctr">
              <a:buNone/>
              <a:defRPr sz="256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45546" y="4660053"/>
            <a:ext cx="373375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6501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2984" y="3014131"/>
            <a:ext cx="5811523" cy="2194560"/>
          </a:xfrm>
        </p:spPr>
        <p:txBody>
          <a:bodyPr anchor="b">
            <a:normAutofit/>
          </a:bodyPr>
          <a:lstStyle>
            <a:lvl1pPr algn="ctr">
              <a:defRPr sz="384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292911" y="1652693"/>
            <a:ext cx="4687141" cy="7667418"/>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2560"/>
            </a:lvl1pPr>
            <a:lvl2pPr marL="731520" indent="0">
              <a:buNone/>
              <a:defRPr sz="2560"/>
            </a:lvl2pPr>
            <a:lvl3pPr marL="1463040" indent="0">
              <a:buNone/>
              <a:defRPr sz="2560"/>
            </a:lvl3pPr>
            <a:lvl4pPr marL="2194560" indent="0">
              <a:buNone/>
              <a:defRPr sz="2560"/>
            </a:lvl4pPr>
            <a:lvl5pPr marL="2926080" indent="0">
              <a:buNone/>
              <a:defRPr sz="2560"/>
            </a:lvl5pPr>
            <a:lvl6pPr marL="3657600" indent="0">
              <a:buNone/>
              <a:defRPr sz="2560"/>
            </a:lvl6pPr>
            <a:lvl7pPr marL="4389120" indent="0">
              <a:buNone/>
              <a:defRPr sz="2560"/>
            </a:lvl7pPr>
            <a:lvl8pPr marL="5120640" indent="0">
              <a:buNone/>
              <a:defRPr sz="2560"/>
            </a:lvl8pPr>
            <a:lvl9pPr marL="5852160" indent="0">
              <a:buNone/>
              <a:defRPr sz="2560"/>
            </a:lvl9pPr>
          </a:lstStyle>
          <a:p>
            <a:r>
              <a:rPr lang="en-US"/>
              <a:t>Click icon to add picture</a:t>
            </a:r>
            <a:endParaRPr lang="en-US" dirty="0"/>
          </a:p>
        </p:txBody>
      </p:sp>
      <p:sp>
        <p:nvSpPr>
          <p:cNvPr id="4" name="Text Placeholder 3"/>
          <p:cNvSpPr>
            <a:spLocks noGrp="1"/>
          </p:cNvSpPr>
          <p:nvPr>
            <p:ph type="body" sz="half" idx="2"/>
          </p:nvPr>
        </p:nvSpPr>
        <p:spPr>
          <a:xfrm>
            <a:off x="1882985" y="5208691"/>
            <a:ext cx="5811522" cy="2926080"/>
          </a:xfrm>
        </p:spPr>
        <p:txBody>
          <a:bodyPr anchor="t">
            <a:normAutofit/>
          </a:bodyPr>
          <a:lstStyle>
            <a:lvl1pPr marL="0" indent="0" algn="ctr">
              <a:buNone/>
              <a:defRPr sz="2560"/>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23656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 y="0"/>
            <a:ext cx="14643947" cy="10972800"/>
            <a:chOff x="0" y="0"/>
            <a:chExt cx="9152467" cy="6858000"/>
          </a:xfrm>
        </p:grpSpPr>
        <p:pic>
          <p:nvPicPr>
            <p:cNvPr id="8" name="Picture 7" descr="SD-PanelContent.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3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882986" y="1464540"/>
            <a:ext cx="10877974" cy="208618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2984" y="3984217"/>
            <a:ext cx="10877978" cy="5511995"/>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170673" y="9536853"/>
            <a:ext cx="1837253" cy="447040"/>
          </a:xfrm>
          <a:prstGeom prst="rect">
            <a:avLst/>
          </a:prstGeom>
        </p:spPr>
        <p:txBody>
          <a:bodyPr vert="horz" lIns="91440" tIns="45720" rIns="91440" bIns="45720" rtlCol="0" anchor="ctr"/>
          <a:lstStyle>
            <a:lvl1pPr algn="r">
              <a:defRPr sz="1600" b="0" i="0">
                <a:solidFill>
                  <a:schemeClr val="tx1"/>
                </a:solidFill>
                <a:effectLst/>
                <a:latin typeface="+mn-lt"/>
              </a:defRPr>
            </a:lvl1pPr>
          </a:lstStyle>
          <a:p>
            <a:fld id="{B61BEF0D-F0BB-DE4B-95CE-6DB70DBA9567}" type="datetimeFigureOut">
              <a:rPr lang="en-US" smtClean="0"/>
              <a:pPr/>
              <a:t>4/17/2025</a:t>
            </a:fld>
            <a:endParaRPr lang="en-US" dirty="0"/>
          </a:p>
        </p:txBody>
      </p:sp>
      <p:sp>
        <p:nvSpPr>
          <p:cNvPr id="5" name="Footer Placeholder 4"/>
          <p:cNvSpPr>
            <a:spLocks noGrp="1"/>
          </p:cNvSpPr>
          <p:nvPr>
            <p:ph type="ftr" sz="quarter" idx="3"/>
          </p:nvPr>
        </p:nvSpPr>
        <p:spPr>
          <a:xfrm>
            <a:off x="1882985" y="9536853"/>
            <a:ext cx="8167467" cy="447040"/>
          </a:xfrm>
          <a:prstGeom prst="rect">
            <a:avLst/>
          </a:prstGeom>
        </p:spPr>
        <p:txBody>
          <a:bodyPr vert="horz" lIns="91440" tIns="45720" rIns="91440" bIns="45720" rtlCol="0" anchor="ctr"/>
          <a:lstStyle>
            <a:lvl1pPr algn="l">
              <a:defRPr sz="16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128146" y="9536853"/>
            <a:ext cx="632816" cy="447040"/>
          </a:xfrm>
          <a:prstGeom prst="rect">
            <a:avLst/>
          </a:prstGeom>
        </p:spPr>
        <p:txBody>
          <a:bodyPr vert="horz" lIns="91440" tIns="45720" rIns="91440" bIns="45720" rtlCol="0" anchor="ctr"/>
          <a:lstStyle>
            <a:lvl1pPr algn="r">
              <a:defRPr sz="16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0890459"/>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Lst>
  <p:hf sldNum="0" hdr="0" ftr="0" dt="0"/>
  <p:txStyles>
    <p:titleStyle>
      <a:lvl1pPr algn="ctr" defTabSz="731520" rtl="0" eaLnBrk="1" latinLnBrk="0" hangingPunct="1">
        <a:spcBef>
          <a:spcPct val="0"/>
        </a:spcBef>
        <a:buNone/>
        <a:defRPr sz="6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7200" indent="-457200" algn="l" defTabSz="731520" rtl="0" eaLnBrk="1" latinLnBrk="0" hangingPunct="1">
        <a:spcBef>
          <a:spcPct val="20000"/>
        </a:spcBef>
        <a:spcAft>
          <a:spcPts val="960"/>
        </a:spcAft>
        <a:buClr>
          <a:schemeClr val="accent1"/>
        </a:buClr>
        <a:buSzPct val="115000"/>
        <a:buFont typeface="Arial"/>
        <a:buChar char="•"/>
        <a:defRPr sz="3840" kern="1200" cap="none">
          <a:solidFill>
            <a:schemeClr val="tx1">
              <a:lumMod val="85000"/>
              <a:lumOff val="15000"/>
            </a:schemeClr>
          </a:solidFill>
          <a:effectLst/>
          <a:latin typeface="+mn-lt"/>
          <a:ea typeface="+mn-ea"/>
          <a:cs typeface="+mn-cs"/>
        </a:defRPr>
      </a:lvl1pPr>
      <a:lvl2pPr marL="1188720" indent="-457200" algn="l" defTabSz="731520" rtl="0" eaLnBrk="1" latinLnBrk="0" hangingPunct="1">
        <a:spcBef>
          <a:spcPct val="20000"/>
        </a:spcBef>
        <a:spcAft>
          <a:spcPts val="960"/>
        </a:spcAft>
        <a:buClr>
          <a:schemeClr val="accent1"/>
        </a:buClr>
        <a:buSzPct val="115000"/>
        <a:buFont typeface="Arial"/>
        <a:buChar char="•"/>
        <a:defRPr sz="3200" kern="1200" cap="none">
          <a:solidFill>
            <a:schemeClr val="tx1">
              <a:lumMod val="85000"/>
              <a:lumOff val="15000"/>
            </a:schemeClr>
          </a:solidFill>
          <a:effectLst/>
          <a:latin typeface="+mn-lt"/>
          <a:ea typeface="+mn-ea"/>
          <a:cs typeface="+mn-cs"/>
        </a:defRPr>
      </a:lvl2pPr>
      <a:lvl3pPr marL="1920240" indent="-457200" algn="l" defTabSz="731520" rtl="0" eaLnBrk="1" latinLnBrk="0" hangingPunct="1">
        <a:spcBef>
          <a:spcPct val="20000"/>
        </a:spcBef>
        <a:spcAft>
          <a:spcPts val="96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3pPr>
      <a:lvl4pPr marL="2468880" indent="-274320" algn="l" defTabSz="731520" rtl="0" eaLnBrk="1" latinLnBrk="0" hangingPunct="1">
        <a:spcBef>
          <a:spcPct val="20000"/>
        </a:spcBef>
        <a:spcAft>
          <a:spcPts val="960"/>
        </a:spcAft>
        <a:buClr>
          <a:schemeClr val="accent1"/>
        </a:buClr>
        <a:buSzPct val="115000"/>
        <a:buFont typeface="Arial"/>
        <a:buChar char="•"/>
        <a:defRPr sz="2560" kern="1200" cap="none">
          <a:solidFill>
            <a:schemeClr val="tx1">
              <a:lumMod val="85000"/>
              <a:lumOff val="15000"/>
            </a:schemeClr>
          </a:solidFill>
          <a:effectLst/>
          <a:latin typeface="+mn-lt"/>
          <a:ea typeface="+mn-ea"/>
          <a:cs typeface="+mn-cs"/>
        </a:defRPr>
      </a:lvl4pPr>
      <a:lvl5pPr marL="3200400" indent="-274320" algn="l" defTabSz="731520" rtl="0" eaLnBrk="1" latinLnBrk="0" hangingPunct="1">
        <a:spcBef>
          <a:spcPct val="20000"/>
        </a:spcBef>
        <a:spcAft>
          <a:spcPts val="960"/>
        </a:spcAft>
        <a:buClr>
          <a:schemeClr val="accent1"/>
        </a:buClr>
        <a:buSzPct val="115000"/>
        <a:buFont typeface="Arial"/>
        <a:buChar char="•"/>
        <a:defRPr sz="2240" kern="1200" cap="none">
          <a:solidFill>
            <a:schemeClr val="tx1">
              <a:lumMod val="85000"/>
              <a:lumOff val="15000"/>
            </a:schemeClr>
          </a:solidFill>
          <a:effectLst/>
          <a:latin typeface="+mn-lt"/>
          <a:ea typeface="+mn-ea"/>
          <a:cs typeface="+mn-cs"/>
        </a:defRPr>
      </a:lvl5pPr>
      <a:lvl6pPr marL="4023360" indent="-365760" algn="l" defTabSz="731520" rtl="0" eaLnBrk="1" latinLnBrk="0" hangingPunct="1">
        <a:spcBef>
          <a:spcPct val="20000"/>
        </a:spcBef>
        <a:spcAft>
          <a:spcPts val="960"/>
        </a:spcAft>
        <a:buClr>
          <a:schemeClr val="accent1"/>
        </a:buClr>
        <a:buSzPct val="115000"/>
        <a:buFont typeface="Arial"/>
        <a:buChar char="•"/>
        <a:defRPr sz="2240" kern="1200" cap="none">
          <a:solidFill>
            <a:schemeClr val="tx1">
              <a:lumMod val="85000"/>
              <a:lumOff val="15000"/>
            </a:schemeClr>
          </a:solidFill>
          <a:effectLst/>
          <a:latin typeface="+mn-lt"/>
          <a:ea typeface="+mn-ea"/>
          <a:cs typeface="+mn-cs"/>
        </a:defRPr>
      </a:lvl6pPr>
      <a:lvl7pPr marL="4754880" indent="-365760" algn="l" defTabSz="731520" rtl="0" eaLnBrk="1" latinLnBrk="0" hangingPunct="1">
        <a:spcBef>
          <a:spcPct val="20000"/>
        </a:spcBef>
        <a:spcAft>
          <a:spcPts val="960"/>
        </a:spcAft>
        <a:buClr>
          <a:schemeClr val="accent1"/>
        </a:buClr>
        <a:buSzPct val="115000"/>
        <a:buFont typeface="Arial"/>
        <a:buChar char="•"/>
        <a:defRPr sz="2240" kern="1200" cap="none">
          <a:solidFill>
            <a:schemeClr val="tx1">
              <a:lumMod val="85000"/>
              <a:lumOff val="15000"/>
            </a:schemeClr>
          </a:solidFill>
          <a:effectLst/>
          <a:latin typeface="+mn-lt"/>
          <a:ea typeface="+mn-ea"/>
          <a:cs typeface="+mn-cs"/>
        </a:defRPr>
      </a:lvl7pPr>
      <a:lvl8pPr marL="5486400" indent="-365760" algn="l" defTabSz="731520" rtl="0" eaLnBrk="1" latinLnBrk="0" hangingPunct="1">
        <a:spcBef>
          <a:spcPct val="20000"/>
        </a:spcBef>
        <a:spcAft>
          <a:spcPts val="960"/>
        </a:spcAft>
        <a:buClr>
          <a:schemeClr val="accent1"/>
        </a:buClr>
        <a:buSzPct val="115000"/>
        <a:buFont typeface="Arial"/>
        <a:buChar char="•"/>
        <a:defRPr sz="2240" kern="1200" cap="none">
          <a:solidFill>
            <a:schemeClr val="tx1">
              <a:lumMod val="85000"/>
              <a:lumOff val="15000"/>
            </a:schemeClr>
          </a:solidFill>
          <a:effectLst/>
          <a:latin typeface="+mn-lt"/>
          <a:ea typeface="+mn-ea"/>
          <a:cs typeface="+mn-cs"/>
        </a:defRPr>
      </a:lvl8pPr>
      <a:lvl9pPr marL="6217920" indent="-365760" algn="l" defTabSz="731520" rtl="0" eaLnBrk="1" latinLnBrk="0" hangingPunct="1">
        <a:spcBef>
          <a:spcPct val="20000"/>
        </a:spcBef>
        <a:spcAft>
          <a:spcPts val="960"/>
        </a:spcAft>
        <a:buClr>
          <a:schemeClr val="accent1"/>
        </a:buClr>
        <a:buSzPct val="115000"/>
        <a:buFont typeface="Arial"/>
        <a:buChar char="•"/>
        <a:defRPr sz="2240" kern="1200" cap="none">
          <a:solidFill>
            <a:schemeClr val="tx1">
              <a:lumMod val="85000"/>
              <a:lumOff val="15000"/>
            </a:schemeClr>
          </a:solidFill>
          <a:effectLst/>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528017" y="164973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Vendora: Your Online Bookstore Solution</a:t>
            </a:r>
            <a:endParaRPr lang="en-US" sz="4450" dirty="0"/>
          </a:p>
        </p:txBody>
      </p:sp>
      <p:sp>
        <p:nvSpPr>
          <p:cNvPr id="4" name="Text 1"/>
          <p:cNvSpPr/>
          <p:nvPr/>
        </p:nvSpPr>
        <p:spPr>
          <a:xfrm>
            <a:off x="1587579" y="5404009"/>
            <a:ext cx="7556421" cy="1814512"/>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Vendora is a full-stack e-commerce platform designed for buying and selling books. It combines React.js frontend with Node.js backend and MySQL database. Core features include user authentication, product listings, cart, and admin tools. Our goal is a smooth, responsive, and scalable shopping experience.</a:t>
            </a:r>
            <a:endParaRPr lang="en-US" sz="1750" dirty="0"/>
          </a:p>
        </p:txBody>
      </p:sp>
      <p:sp>
        <p:nvSpPr>
          <p:cNvPr id="5" name="Shape 2"/>
          <p:cNvSpPr/>
          <p:nvPr/>
        </p:nvSpPr>
        <p:spPr>
          <a:xfrm>
            <a:off x="793790" y="7218521"/>
            <a:ext cx="362903" cy="362903"/>
          </a:xfrm>
          <a:prstGeom prst="roundRect">
            <a:avLst>
              <a:gd name="adj" fmla="val 25194296"/>
            </a:avLst>
          </a:prstGeom>
          <a:noFill/>
          <a:ln w="7620">
            <a:solidFill>
              <a:srgbClr val="FFFFFF"/>
            </a:solidFill>
            <a:prstDash val="solid"/>
          </a:ln>
        </p:spPr>
      </p:sp>
      <p:sp>
        <p:nvSpPr>
          <p:cNvPr id="7" name="Text 3"/>
          <p:cNvSpPr/>
          <p:nvPr/>
        </p:nvSpPr>
        <p:spPr>
          <a:xfrm>
            <a:off x="3539612" y="7201614"/>
            <a:ext cx="486129" cy="362903"/>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Rectangle 7">
            <a:extLst>
              <a:ext uri="{FF2B5EF4-FFF2-40B4-BE49-F238E27FC236}">
                <a16:creationId xmlns:a16="http://schemas.microsoft.com/office/drawing/2014/main" id="{2EB5A7DC-9800-8CDD-4948-41620A2CA3BC}"/>
              </a:ext>
            </a:extLst>
          </p:cNvPr>
          <p:cNvSpPr/>
          <p:nvPr/>
        </p:nvSpPr>
        <p:spPr>
          <a:xfrm>
            <a:off x="9247632" y="3450336"/>
            <a:ext cx="676656" cy="35356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7CF10CE-FF49-894B-5E34-A8A08CC540F9}"/>
              </a:ext>
            </a:extLst>
          </p:cNvPr>
          <p:cNvSpPr/>
          <p:nvPr/>
        </p:nvSpPr>
        <p:spPr>
          <a:xfrm>
            <a:off x="10965180" y="3512820"/>
            <a:ext cx="2506980" cy="2910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2E108E3-4B94-CC09-1FEE-214FFEEB7542}"/>
              </a:ext>
            </a:extLst>
          </p:cNvPr>
          <p:cNvSpPr/>
          <p:nvPr/>
        </p:nvSpPr>
        <p:spPr>
          <a:xfrm>
            <a:off x="11308080" y="6827520"/>
            <a:ext cx="1493520" cy="4892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E05432C5-385D-96E8-F615-3BE6F0C442B2}"/>
              </a:ext>
            </a:extLst>
          </p:cNvPr>
          <p:cNvSpPr txBox="1"/>
          <p:nvPr/>
        </p:nvSpPr>
        <p:spPr>
          <a:xfrm>
            <a:off x="9324084" y="3535251"/>
            <a:ext cx="676656" cy="246221"/>
          </a:xfrm>
          <a:prstGeom prst="rect">
            <a:avLst/>
          </a:prstGeom>
          <a:noFill/>
        </p:spPr>
        <p:txBody>
          <a:bodyPr wrap="square" rtlCol="0">
            <a:spAutoFit/>
          </a:bodyPr>
          <a:lstStyle/>
          <a:p>
            <a:r>
              <a:rPr lang="en-US" sz="1000" dirty="0" err="1"/>
              <a:t>Vendora</a:t>
            </a:r>
            <a:endParaRPr lang="en-IN"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058964" y="164484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Vendora: The Future of Online Book Buying</a:t>
            </a:r>
            <a:endParaRPr lang="en-US" sz="4450" dirty="0"/>
          </a:p>
        </p:txBody>
      </p:sp>
      <p:sp>
        <p:nvSpPr>
          <p:cNvPr id="4" name="Shape 1"/>
          <p:cNvSpPr/>
          <p:nvPr/>
        </p:nvSpPr>
        <p:spPr>
          <a:xfrm>
            <a:off x="6280190" y="4023479"/>
            <a:ext cx="170021" cy="853321"/>
          </a:xfrm>
          <a:prstGeom prst="roundRect">
            <a:avLst>
              <a:gd name="adj" fmla="val 56033"/>
            </a:avLst>
          </a:prstGeom>
          <a:solidFill>
            <a:srgbClr val="EBE2E0"/>
          </a:solidFill>
          <a:ln w="7620">
            <a:solidFill>
              <a:srgbClr val="D1C8C6"/>
            </a:solidFill>
            <a:prstDash val="solid"/>
          </a:ln>
        </p:spPr>
      </p:sp>
      <p:sp>
        <p:nvSpPr>
          <p:cNvPr id="5" name="Text 2"/>
          <p:cNvSpPr/>
          <p:nvPr/>
        </p:nvSpPr>
        <p:spPr>
          <a:xfrm>
            <a:off x="6790373" y="40234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Scalable Platform</a:t>
            </a:r>
            <a:endParaRPr lang="en-US" sz="2200" dirty="0"/>
          </a:p>
        </p:txBody>
      </p:sp>
      <p:sp>
        <p:nvSpPr>
          <p:cNvPr id="6" name="Text 3"/>
          <p:cNvSpPr/>
          <p:nvPr/>
        </p:nvSpPr>
        <p:spPr>
          <a:xfrm>
            <a:off x="6790373" y="451389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Built to grow with increasing users and inventory.</a:t>
            </a:r>
            <a:endParaRPr lang="en-US" sz="1750" dirty="0"/>
          </a:p>
        </p:txBody>
      </p:sp>
      <p:sp>
        <p:nvSpPr>
          <p:cNvPr id="7" name="Shape 4"/>
          <p:cNvSpPr/>
          <p:nvPr/>
        </p:nvSpPr>
        <p:spPr>
          <a:xfrm>
            <a:off x="6620351" y="5103614"/>
            <a:ext cx="170021" cy="1216223"/>
          </a:xfrm>
          <a:prstGeom prst="roundRect">
            <a:avLst>
              <a:gd name="adj" fmla="val 56033"/>
            </a:avLst>
          </a:prstGeom>
          <a:solidFill>
            <a:srgbClr val="EBE2E0"/>
          </a:solidFill>
          <a:ln w="7620">
            <a:solidFill>
              <a:srgbClr val="D1C8C6"/>
            </a:solidFill>
            <a:prstDash val="solid"/>
          </a:ln>
        </p:spPr>
      </p:sp>
      <p:sp>
        <p:nvSpPr>
          <p:cNvPr id="8" name="Text 5"/>
          <p:cNvSpPr/>
          <p:nvPr/>
        </p:nvSpPr>
        <p:spPr>
          <a:xfrm>
            <a:off x="7130534" y="51036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Market Opportunity</a:t>
            </a:r>
            <a:endParaRPr lang="en-US" sz="2200" dirty="0"/>
          </a:p>
        </p:txBody>
      </p:sp>
      <p:sp>
        <p:nvSpPr>
          <p:cNvPr id="9" name="Text 6"/>
          <p:cNvSpPr/>
          <p:nvPr/>
        </p:nvSpPr>
        <p:spPr>
          <a:xfrm>
            <a:off x="7130534" y="5594033"/>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Positioned for growth in the expanding e-commerce book sector.</a:t>
            </a:r>
            <a:endParaRPr lang="en-US" sz="1750" dirty="0"/>
          </a:p>
        </p:txBody>
      </p:sp>
      <p:sp>
        <p:nvSpPr>
          <p:cNvPr id="10" name="Shape 7"/>
          <p:cNvSpPr/>
          <p:nvPr/>
        </p:nvSpPr>
        <p:spPr>
          <a:xfrm>
            <a:off x="6960632" y="6546652"/>
            <a:ext cx="170021" cy="853321"/>
          </a:xfrm>
          <a:prstGeom prst="roundRect">
            <a:avLst>
              <a:gd name="adj" fmla="val 56033"/>
            </a:avLst>
          </a:prstGeom>
          <a:solidFill>
            <a:srgbClr val="EBE2E0"/>
          </a:solidFill>
          <a:ln w="7620">
            <a:solidFill>
              <a:srgbClr val="D1C8C6"/>
            </a:solidFill>
            <a:prstDash val="solid"/>
          </a:ln>
        </p:spPr>
      </p:sp>
      <p:sp>
        <p:nvSpPr>
          <p:cNvPr id="11" name="Text 8"/>
          <p:cNvSpPr/>
          <p:nvPr/>
        </p:nvSpPr>
        <p:spPr>
          <a:xfrm>
            <a:off x="7470815" y="65466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Investment Goal</a:t>
            </a:r>
            <a:endParaRPr lang="en-US" sz="2200" dirty="0"/>
          </a:p>
        </p:txBody>
      </p:sp>
      <p:sp>
        <p:nvSpPr>
          <p:cNvPr id="12" name="Text 9"/>
          <p:cNvSpPr/>
          <p:nvPr/>
        </p:nvSpPr>
        <p:spPr>
          <a:xfrm>
            <a:off x="7470815" y="7037070"/>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Seeking $500K seed funding to accelerate development.</a:t>
            </a:r>
            <a:endParaRPr lang="en-US" sz="1750" dirty="0"/>
          </a:p>
        </p:txBody>
      </p:sp>
      <p:sp>
        <p:nvSpPr>
          <p:cNvPr id="13" name="Shape 10"/>
          <p:cNvSpPr/>
          <p:nvPr/>
        </p:nvSpPr>
        <p:spPr>
          <a:xfrm>
            <a:off x="7300913" y="7626787"/>
            <a:ext cx="170021" cy="853321"/>
          </a:xfrm>
          <a:prstGeom prst="roundRect">
            <a:avLst>
              <a:gd name="adj" fmla="val 56033"/>
            </a:avLst>
          </a:prstGeom>
          <a:solidFill>
            <a:srgbClr val="EBE2E0"/>
          </a:solidFill>
          <a:ln w="7620">
            <a:solidFill>
              <a:srgbClr val="D1C8C6"/>
            </a:solidFill>
            <a:prstDash val="solid"/>
          </a:ln>
        </p:spPr>
      </p:sp>
      <p:sp>
        <p:nvSpPr>
          <p:cNvPr id="14" name="Text 11"/>
          <p:cNvSpPr/>
          <p:nvPr/>
        </p:nvSpPr>
        <p:spPr>
          <a:xfrm>
            <a:off x="7811095" y="76267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Ambitious Targets</a:t>
            </a:r>
            <a:endParaRPr lang="en-US" sz="2200" dirty="0"/>
          </a:p>
        </p:txBody>
      </p:sp>
      <p:sp>
        <p:nvSpPr>
          <p:cNvPr id="15" name="Text 12"/>
          <p:cNvSpPr/>
          <p:nvPr/>
        </p:nvSpPr>
        <p:spPr>
          <a:xfrm>
            <a:off x="7811095" y="8117205"/>
            <a:ext cx="602551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100,000 users and 500,000 books by 2026.</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644610" y="137042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The Need for Vendora</a:t>
            </a:r>
            <a:endParaRPr lang="en-US" sz="4450" dirty="0"/>
          </a:p>
        </p:txBody>
      </p:sp>
      <p:sp>
        <p:nvSpPr>
          <p:cNvPr id="4" name="Shape 1"/>
          <p:cNvSpPr/>
          <p:nvPr/>
        </p:nvSpPr>
        <p:spPr>
          <a:xfrm>
            <a:off x="1190684" y="2668025"/>
            <a:ext cx="7556421" cy="1322189"/>
          </a:xfrm>
          <a:prstGeom prst="roundRect">
            <a:avLst>
              <a:gd name="adj" fmla="val 7205"/>
            </a:avLst>
          </a:prstGeom>
          <a:solidFill>
            <a:srgbClr val="EBE2E0"/>
          </a:solidFill>
          <a:ln w="7620">
            <a:solidFill>
              <a:srgbClr val="D1C8C6"/>
            </a:solidFill>
            <a:prstDash val="solid"/>
          </a:ln>
        </p:spPr>
      </p:sp>
      <p:sp>
        <p:nvSpPr>
          <p:cNvPr id="5" name="Text 2"/>
          <p:cNvSpPr/>
          <p:nvPr/>
        </p:nvSpPr>
        <p:spPr>
          <a:xfrm>
            <a:off x="1424597" y="298019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Growing Market</a:t>
            </a:r>
            <a:endParaRPr lang="en-US" sz="2200" dirty="0"/>
          </a:p>
        </p:txBody>
      </p:sp>
      <p:sp>
        <p:nvSpPr>
          <p:cNvPr id="6" name="Text 3"/>
          <p:cNvSpPr/>
          <p:nvPr/>
        </p:nvSpPr>
        <p:spPr>
          <a:xfrm>
            <a:off x="1424597" y="3404784"/>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online book market hits $25B in 2024 with 5% growth.</a:t>
            </a:r>
            <a:endParaRPr lang="en-US" sz="1750" dirty="0"/>
          </a:p>
        </p:txBody>
      </p:sp>
      <p:sp>
        <p:nvSpPr>
          <p:cNvPr id="7" name="Shape 4"/>
          <p:cNvSpPr/>
          <p:nvPr/>
        </p:nvSpPr>
        <p:spPr>
          <a:xfrm>
            <a:off x="1188851" y="4393763"/>
            <a:ext cx="7556421" cy="1322189"/>
          </a:xfrm>
          <a:prstGeom prst="roundRect">
            <a:avLst>
              <a:gd name="adj" fmla="val 7205"/>
            </a:avLst>
          </a:prstGeom>
          <a:solidFill>
            <a:srgbClr val="EBE2E0"/>
          </a:solidFill>
          <a:ln w="7620">
            <a:solidFill>
              <a:srgbClr val="D1C8C6"/>
            </a:solidFill>
            <a:prstDash val="solid"/>
          </a:ln>
        </p:spPr>
      </p:sp>
      <p:sp>
        <p:nvSpPr>
          <p:cNvPr id="8" name="Text 5"/>
          <p:cNvSpPr/>
          <p:nvPr/>
        </p:nvSpPr>
        <p:spPr>
          <a:xfrm>
            <a:off x="1396933" y="45625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Market Gap</a:t>
            </a:r>
            <a:endParaRPr lang="en-US" sz="2200" dirty="0"/>
          </a:p>
        </p:txBody>
      </p:sp>
      <p:sp>
        <p:nvSpPr>
          <p:cNvPr id="9" name="Text 6"/>
          <p:cNvSpPr/>
          <p:nvPr/>
        </p:nvSpPr>
        <p:spPr>
          <a:xfrm>
            <a:off x="1396933" y="495349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Major platforms overlook niche genres and used books buyers.</a:t>
            </a:r>
            <a:endParaRPr lang="en-US" sz="1750" dirty="0"/>
          </a:p>
        </p:txBody>
      </p:sp>
      <p:sp>
        <p:nvSpPr>
          <p:cNvPr id="10" name="Shape 7"/>
          <p:cNvSpPr/>
          <p:nvPr/>
        </p:nvSpPr>
        <p:spPr>
          <a:xfrm>
            <a:off x="1188850" y="5942767"/>
            <a:ext cx="7556421" cy="1322189"/>
          </a:xfrm>
          <a:prstGeom prst="roundRect">
            <a:avLst>
              <a:gd name="adj" fmla="val 7205"/>
            </a:avLst>
          </a:prstGeom>
          <a:solidFill>
            <a:srgbClr val="EBE2E0"/>
          </a:solidFill>
          <a:ln w="7620">
            <a:solidFill>
              <a:srgbClr val="D1C8C6"/>
            </a:solidFill>
            <a:prstDash val="solid"/>
          </a:ln>
        </p:spPr>
        <p:txBody>
          <a:bodyPr/>
          <a:lstStyle/>
          <a:p>
            <a:endParaRPr lang="en-IN" dirty="0"/>
          </a:p>
        </p:txBody>
      </p:sp>
      <p:sp>
        <p:nvSpPr>
          <p:cNvPr id="11" name="Text 8"/>
          <p:cNvSpPr/>
          <p:nvPr/>
        </p:nvSpPr>
        <p:spPr>
          <a:xfrm>
            <a:off x="1396932" y="61195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Target Audience</a:t>
            </a:r>
            <a:endParaRPr lang="en-US" sz="2200" dirty="0"/>
          </a:p>
        </p:txBody>
      </p:sp>
      <p:sp>
        <p:nvSpPr>
          <p:cNvPr id="12" name="Text 9"/>
          <p:cNvSpPr/>
          <p:nvPr/>
        </p:nvSpPr>
        <p:spPr>
          <a:xfrm>
            <a:off x="1396932" y="652681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Primarily 25-34 year olds fueling online book purchases.</a:t>
            </a:r>
            <a:endParaRPr lang="en-US" sz="1750" dirty="0"/>
          </a:p>
        </p:txBody>
      </p:sp>
      <p:sp>
        <p:nvSpPr>
          <p:cNvPr id="13" name="Shape 10"/>
          <p:cNvSpPr/>
          <p:nvPr/>
        </p:nvSpPr>
        <p:spPr>
          <a:xfrm>
            <a:off x="1190684" y="7476366"/>
            <a:ext cx="7556421" cy="1685092"/>
          </a:xfrm>
          <a:prstGeom prst="roundRect">
            <a:avLst>
              <a:gd name="adj" fmla="val 5654"/>
            </a:avLst>
          </a:prstGeom>
          <a:solidFill>
            <a:srgbClr val="EBE2E0"/>
          </a:solidFill>
          <a:ln w="7620">
            <a:solidFill>
              <a:srgbClr val="D1C8C6"/>
            </a:solidFill>
            <a:prstDash val="solid"/>
          </a:ln>
        </p:spPr>
      </p:sp>
      <p:sp>
        <p:nvSpPr>
          <p:cNvPr id="14" name="Text 11"/>
          <p:cNvSpPr/>
          <p:nvPr/>
        </p:nvSpPr>
        <p:spPr>
          <a:xfrm>
            <a:off x="1396931" y="76685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Community Focus</a:t>
            </a:r>
            <a:endParaRPr lang="en-US" sz="2200" dirty="0"/>
          </a:p>
        </p:txBody>
      </p:sp>
      <p:sp>
        <p:nvSpPr>
          <p:cNvPr id="15" name="Text 12"/>
          <p:cNvSpPr/>
          <p:nvPr/>
        </p:nvSpPr>
        <p:spPr>
          <a:xfrm>
            <a:off x="1423283" y="8216622"/>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Vendora fosters a book-loving community with personalized features.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1580129"/>
            <a:ext cx="6657618"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Frontend: React.js Interface</a:t>
            </a:r>
            <a:endParaRPr lang="en-US" sz="4450" dirty="0"/>
          </a:p>
        </p:txBody>
      </p:sp>
      <p:sp>
        <p:nvSpPr>
          <p:cNvPr id="4" name="Shape 1"/>
          <p:cNvSpPr/>
          <p:nvPr/>
        </p:nvSpPr>
        <p:spPr>
          <a:xfrm>
            <a:off x="5991760" y="3487698"/>
            <a:ext cx="170021" cy="853321"/>
          </a:xfrm>
          <a:prstGeom prst="roundRect">
            <a:avLst>
              <a:gd name="adj" fmla="val 56033"/>
            </a:avLst>
          </a:prstGeom>
          <a:solidFill>
            <a:srgbClr val="EBE2E0"/>
          </a:solidFill>
          <a:ln w="7620">
            <a:solidFill>
              <a:srgbClr val="D1C8C6"/>
            </a:solidFill>
            <a:prstDash val="solid"/>
          </a:ln>
        </p:spPr>
      </p:sp>
      <p:sp>
        <p:nvSpPr>
          <p:cNvPr id="5" name="Text 2"/>
          <p:cNvSpPr/>
          <p:nvPr/>
        </p:nvSpPr>
        <p:spPr>
          <a:xfrm>
            <a:off x="6393477" y="34791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Component Based</a:t>
            </a:r>
            <a:endParaRPr lang="en-US" sz="2200" dirty="0"/>
          </a:p>
        </p:txBody>
      </p:sp>
      <p:sp>
        <p:nvSpPr>
          <p:cNvPr id="6" name="Text 3"/>
          <p:cNvSpPr/>
          <p:nvPr/>
        </p:nvSpPr>
        <p:spPr>
          <a:xfrm>
            <a:off x="6393477" y="3842028"/>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Reusable UI components for consistency and maintainability.</a:t>
            </a:r>
            <a:endParaRPr lang="en-US" sz="1750" dirty="0"/>
          </a:p>
        </p:txBody>
      </p:sp>
      <p:sp>
        <p:nvSpPr>
          <p:cNvPr id="7" name="Shape 4"/>
          <p:cNvSpPr/>
          <p:nvPr/>
        </p:nvSpPr>
        <p:spPr>
          <a:xfrm>
            <a:off x="6270374" y="4597330"/>
            <a:ext cx="170021" cy="1216223"/>
          </a:xfrm>
          <a:prstGeom prst="roundRect">
            <a:avLst>
              <a:gd name="adj" fmla="val 56033"/>
            </a:avLst>
          </a:prstGeom>
          <a:solidFill>
            <a:srgbClr val="EBE2E0"/>
          </a:solidFill>
          <a:ln w="7620">
            <a:solidFill>
              <a:srgbClr val="D1C8C6"/>
            </a:solidFill>
            <a:prstDash val="solid"/>
          </a:ln>
        </p:spPr>
      </p:sp>
      <p:sp>
        <p:nvSpPr>
          <p:cNvPr id="8" name="Text 5"/>
          <p:cNvSpPr/>
          <p:nvPr/>
        </p:nvSpPr>
        <p:spPr>
          <a:xfrm>
            <a:off x="6667643" y="45678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Responsive Design</a:t>
            </a:r>
            <a:endParaRPr lang="en-US" sz="2200" dirty="0"/>
          </a:p>
        </p:txBody>
      </p:sp>
      <p:sp>
        <p:nvSpPr>
          <p:cNvPr id="9" name="Text 6"/>
          <p:cNvSpPr/>
          <p:nvPr/>
        </p:nvSpPr>
        <p:spPr>
          <a:xfrm>
            <a:off x="6667643" y="4980180"/>
            <a:ext cx="6706076"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Optimized for desktop, tablet, and mobile over 90% mobile traffic.</a:t>
            </a:r>
            <a:endParaRPr lang="en-US" sz="1750" dirty="0"/>
          </a:p>
        </p:txBody>
      </p:sp>
      <p:sp>
        <p:nvSpPr>
          <p:cNvPr id="10" name="Shape 7"/>
          <p:cNvSpPr/>
          <p:nvPr/>
        </p:nvSpPr>
        <p:spPr>
          <a:xfrm flipH="1">
            <a:off x="6574209" y="6019146"/>
            <a:ext cx="186868" cy="853321"/>
          </a:xfrm>
          <a:prstGeom prst="roundRect">
            <a:avLst>
              <a:gd name="adj" fmla="val 56033"/>
            </a:avLst>
          </a:prstGeom>
          <a:solidFill>
            <a:srgbClr val="EBE2E0"/>
          </a:solidFill>
          <a:ln w="7620">
            <a:solidFill>
              <a:srgbClr val="D1C8C6"/>
            </a:solidFill>
            <a:prstDash val="solid"/>
          </a:ln>
        </p:spPr>
      </p:sp>
      <p:sp>
        <p:nvSpPr>
          <p:cNvPr id="11" name="Text 8"/>
          <p:cNvSpPr/>
          <p:nvPr/>
        </p:nvSpPr>
        <p:spPr>
          <a:xfrm>
            <a:off x="6996350" y="601914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Material UI</a:t>
            </a:r>
            <a:endParaRPr lang="en-US" sz="2200" dirty="0"/>
          </a:p>
        </p:txBody>
      </p:sp>
      <p:sp>
        <p:nvSpPr>
          <p:cNvPr id="12" name="Text 9"/>
          <p:cNvSpPr/>
          <p:nvPr/>
        </p:nvSpPr>
        <p:spPr>
          <a:xfrm>
            <a:off x="7007923" y="6358362"/>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Ensures modern, consistent, and attractive interface styling.</a:t>
            </a:r>
            <a:endParaRPr lang="en-US" sz="1750" dirty="0"/>
          </a:p>
        </p:txBody>
      </p:sp>
      <p:sp>
        <p:nvSpPr>
          <p:cNvPr id="13" name="Shape 10"/>
          <p:cNvSpPr/>
          <p:nvPr/>
        </p:nvSpPr>
        <p:spPr>
          <a:xfrm>
            <a:off x="6911340" y="7091006"/>
            <a:ext cx="170021" cy="1216223"/>
          </a:xfrm>
          <a:prstGeom prst="roundRect">
            <a:avLst>
              <a:gd name="adj" fmla="val 56033"/>
            </a:avLst>
          </a:prstGeom>
          <a:solidFill>
            <a:srgbClr val="EBE2E0"/>
          </a:solidFill>
          <a:ln w="7620">
            <a:solidFill>
              <a:srgbClr val="D1C8C6"/>
            </a:solidFill>
            <a:prstDash val="solid"/>
          </a:ln>
        </p:spPr>
        <p:txBody>
          <a:bodyPr/>
          <a:lstStyle/>
          <a:p>
            <a:endParaRPr lang="en-IN" dirty="0"/>
          </a:p>
        </p:txBody>
      </p:sp>
      <p:sp>
        <p:nvSpPr>
          <p:cNvPr id="14" name="Text 11"/>
          <p:cNvSpPr/>
          <p:nvPr/>
        </p:nvSpPr>
        <p:spPr>
          <a:xfrm>
            <a:off x="7278880" y="709100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API Handling</a:t>
            </a:r>
            <a:endParaRPr lang="en-US" sz="2200" dirty="0"/>
          </a:p>
        </p:txBody>
      </p:sp>
      <p:sp>
        <p:nvSpPr>
          <p:cNvPr id="15" name="Text 12"/>
          <p:cNvSpPr/>
          <p:nvPr/>
        </p:nvSpPr>
        <p:spPr>
          <a:xfrm>
            <a:off x="7315200" y="7611674"/>
            <a:ext cx="602551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Axios library manages efficient communication with backend.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138050" y="163925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Backend: Node.js and Express.js</a:t>
            </a:r>
            <a:endParaRPr lang="en-US" sz="4450" dirty="0"/>
          </a:p>
        </p:txBody>
      </p:sp>
      <p:sp>
        <p:nvSpPr>
          <p:cNvPr id="4" name="Shape 1"/>
          <p:cNvSpPr/>
          <p:nvPr/>
        </p:nvSpPr>
        <p:spPr>
          <a:xfrm>
            <a:off x="1125726" y="3881795"/>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884867" y="37826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RESTful API</a:t>
            </a:r>
            <a:endParaRPr lang="en-US" sz="2200" dirty="0"/>
          </a:p>
        </p:txBody>
      </p:sp>
      <p:sp>
        <p:nvSpPr>
          <p:cNvPr id="6" name="Text 3"/>
          <p:cNvSpPr/>
          <p:nvPr/>
        </p:nvSpPr>
        <p:spPr>
          <a:xfrm>
            <a:off x="1865516" y="412999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Clean and scalable architecture for frontend-backend interaction.</a:t>
            </a:r>
            <a:endParaRPr lang="en-US" sz="1750" dirty="0"/>
          </a:p>
        </p:txBody>
      </p:sp>
      <p:sp>
        <p:nvSpPr>
          <p:cNvPr id="7" name="Shape 4"/>
          <p:cNvSpPr/>
          <p:nvPr/>
        </p:nvSpPr>
        <p:spPr>
          <a:xfrm>
            <a:off x="1151185" y="5364479"/>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1865516" y="52859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High Scalability</a:t>
            </a:r>
            <a:endParaRPr lang="en-US" sz="2200" dirty="0"/>
          </a:p>
        </p:txBody>
      </p:sp>
      <p:sp>
        <p:nvSpPr>
          <p:cNvPr id="9" name="Text 6"/>
          <p:cNvSpPr/>
          <p:nvPr/>
        </p:nvSpPr>
        <p:spPr>
          <a:xfrm>
            <a:off x="1865515" y="564319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Designed to handle growing user base and traffic spikes.</a:t>
            </a:r>
            <a:endParaRPr lang="en-US" sz="1750" dirty="0"/>
          </a:p>
        </p:txBody>
      </p:sp>
      <p:sp>
        <p:nvSpPr>
          <p:cNvPr id="10" name="Shape 7"/>
          <p:cNvSpPr/>
          <p:nvPr/>
        </p:nvSpPr>
        <p:spPr>
          <a:xfrm>
            <a:off x="1151185" y="6728442"/>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865515" y="66533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Security</a:t>
            </a:r>
            <a:endParaRPr lang="en-US" sz="2200" dirty="0"/>
          </a:p>
        </p:txBody>
      </p:sp>
      <p:sp>
        <p:nvSpPr>
          <p:cNvPr id="12" name="Text 9"/>
          <p:cNvSpPr/>
          <p:nvPr/>
        </p:nvSpPr>
        <p:spPr>
          <a:xfrm>
            <a:off x="1865516" y="702101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Industry standards for secure data handling and user privacy.</a:t>
            </a:r>
            <a:endParaRPr lang="en-US" sz="1750" dirty="0"/>
          </a:p>
        </p:txBody>
      </p:sp>
      <p:sp>
        <p:nvSpPr>
          <p:cNvPr id="13" name="Shape 10"/>
          <p:cNvSpPr/>
          <p:nvPr/>
        </p:nvSpPr>
        <p:spPr>
          <a:xfrm>
            <a:off x="1138050" y="7997198"/>
            <a:ext cx="510302" cy="510302"/>
          </a:xfrm>
          <a:prstGeom prst="roundRect">
            <a:avLst>
              <a:gd name="adj" fmla="val 18669"/>
            </a:avLst>
          </a:prstGeom>
          <a:solidFill>
            <a:srgbClr val="EBE2E0"/>
          </a:solidFill>
          <a:ln w="7620">
            <a:solidFill>
              <a:srgbClr val="D1C8C6"/>
            </a:solidFill>
            <a:prstDash val="solid"/>
          </a:ln>
        </p:spPr>
      </p:sp>
      <p:sp>
        <p:nvSpPr>
          <p:cNvPr id="14" name="Text 11"/>
          <p:cNvSpPr/>
          <p:nvPr/>
        </p:nvSpPr>
        <p:spPr>
          <a:xfrm>
            <a:off x="1865514" y="79159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Performance</a:t>
            </a:r>
            <a:endParaRPr lang="en-US" sz="2200" dirty="0"/>
          </a:p>
        </p:txBody>
      </p:sp>
      <p:sp>
        <p:nvSpPr>
          <p:cNvPr id="15" name="Text 12"/>
          <p:cNvSpPr/>
          <p:nvPr/>
        </p:nvSpPr>
        <p:spPr>
          <a:xfrm>
            <a:off x="1884867" y="8217389"/>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Average server response time maintained at 200 milliseconds.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544550" y="1387252"/>
            <a:ext cx="754130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Database: MySQL Management</a:t>
            </a:r>
            <a:endParaRPr lang="en-US" sz="4450" dirty="0"/>
          </a:p>
        </p:txBody>
      </p:sp>
      <p:sp>
        <p:nvSpPr>
          <p:cNvPr id="3" name="Text 1"/>
          <p:cNvSpPr/>
          <p:nvPr/>
        </p:nvSpPr>
        <p:spPr>
          <a:xfrm>
            <a:off x="3457843" y="357042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Efficient Storage</a:t>
            </a:r>
            <a:endParaRPr lang="en-US" sz="2200" dirty="0"/>
          </a:p>
        </p:txBody>
      </p:sp>
      <p:sp>
        <p:nvSpPr>
          <p:cNvPr id="4" name="Text 2"/>
          <p:cNvSpPr/>
          <p:nvPr/>
        </p:nvSpPr>
        <p:spPr>
          <a:xfrm>
            <a:off x="3447484" y="4186096"/>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Structured schema supports fast and reliable queries.</a:t>
            </a:r>
            <a:endParaRPr lang="en-US" sz="1750" dirty="0"/>
          </a:p>
        </p:txBody>
      </p:sp>
      <p:sp>
        <p:nvSpPr>
          <p:cNvPr id="5" name="Text 3"/>
          <p:cNvSpPr/>
          <p:nvPr/>
        </p:nvSpPr>
        <p:spPr>
          <a:xfrm>
            <a:off x="8337323" y="35708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Normalization</a:t>
            </a:r>
            <a:endParaRPr lang="en-US" sz="2200" dirty="0"/>
          </a:p>
        </p:txBody>
      </p:sp>
      <p:sp>
        <p:nvSpPr>
          <p:cNvPr id="6" name="Text 4"/>
          <p:cNvSpPr/>
          <p:nvPr/>
        </p:nvSpPr>
        <p:spPr>
          <a:xfrm>
            <a:off x="8337323" y="414743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Eliminates redundancy, ensuring data integrity and speed.</a:t>
            </a:r>
            <a:endParaRPr lang="en-US" sz="1750" dirty="0"/>
          </a:p>
        </p:txBody>
      </p:sp>
      <p:sp>
        <p:nvSpPr>
          <p:cNvPr id="7" name="Text 5"/>
          <p:cNvSpPr/>
          <p:nvPr/>
        </p:nvSpPr>
        <p:spPr>
          <a:xfrm>
            <a:off x="3457843" y="63845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Connection Pooling</a:t>
            </a:r>
            <a:endParaRPr lang="en-US" sz="2200" dirty="0"/>
          </a:p>
        </p:txBody>
      </p:sp>
      <p:sp>
        <p:nvSpPr>
          <p:cNvPr id="8" name="Text 6"/>
          <p:cNvSpPr/>
          <p:nvPr/>
        </p:nvSpPr>
        <p:spPr>
          <a:xfrm>
            <a:off x="3447483" y="7304186"/>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Optimized connections for handling multiple simultaneous queries.</a:t>
            </a:r>
            <a:endParaRPr lang="en-US" sz="1750" dirty="0"/>
          </a:p>
        </p:txBody>
      </p:sp>
      <p:sp>
        <p:nvSpPr>
          <p:cNvPr id="9" name="Text 7"/>
          <p:cNvSpPr/>
          <p:nvPr/>
        </p:nvSpPr>
        <p:spPr>
          <a:xfrm>
            <a:off x="8337322" y="64886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Database Size</a:t>
            </a:r>
            <a:endParaRPr lang="en-US" sz="2200" dirty="0"/>
          </a:p>
        </p:txBody>
      </p:sp>
      <p:sp>
        <p:nvSpPr>
          <p:cNvPr id="10" name="Text 8"/>
          <p:cNvSpPr/>
          <p:nvPr/>
        </p:nvSpPr>
        <p:spPr>
          <a:xfrm>
            <a:off x="8337323" y="728754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Currently managing 500MB of book and user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302629" y="1152460"/>
            <a:ext cx="8556308" cy="602456"/>
          </a:xfrm>
          <a:prstGeom prst="rect">
            <a:avLst/>
          </a:prstGeom>
          <a:noFill/>
          <a:ln/>
        </p:spPr>
        <p:txBody>
          <a:bodyPr wrap="none" lIns="0" tIns="0" rIns="0" bIns="0" rtlCol="0" anchor="t"/>
          <a:lstStyle/>
          <a:p>
            <a:pPr marL="0" indent="0" algn="l">
              <a:lnSpc>
                <a:spcPts val="4700"/>
              </a:lnSpc>
              <a:buNone/>
            </a:pPr>
            <a:r>
              <a:rPr lang="en-US" sz="3750" b="1" dirty="0">
                <a:solidFill>
                  <a:srgbClr val="443728"/>
                </a:solidFill>
                <a:latin typeface="Crimson Pro Bold" pitchFamily="34" charset="0"/>
                <a:ea typeface="Crimson Pro Bold" pitchFamily="34" charset="-122"/>
                <a:cs typeface="Crimson Pro Bold" pitchFamily="34" charset="-120"/>
              </a:rPr>
              <a:t>Core Features: User Authentication (JWT)</a:t>
            </a:r>
            <a:endParaRPr lang="en-US" sz="3750" dirty="0"/>
          </a:p>
        </p:txBody>
      </p:sp>
      <p:pic>
        <p:nvPicPr>
          <p:cNvPr id="4" name="Image 1" descr="preencoded.png"/>
          <p:cNvPicPr>
            <a:picLocks noChangeAspect="1"/>
          </p:cNvPicPr>
          <p:nvPr/>
        </p:nvPicPr>
        <p:blipFill>
          <a:blip r:embed="rId3"/>
          <a:stretch>
            <a:fillRect/>
          </a:stretch>
        </p:blipFill>
        <p:spPr>
          <a:xfrm>
            <a:off x="1300006" y="2437236"/>
            <a:ext cx="963930" cy="1156811"/>
          </a:xfrm>
          <a:prstGeom prst="rect">
            <a:avLst/>
          </a:prstGeom>
        </p:spPr>
      </p:pic>
      <p:sp>
        <p:nvSpPr>
          <p:cNvPr id="5" name="Text 1"/>
          <p:cNvSpPr/>
          <p:nvPr/>
        </p:nvSpPr>
        <p:spPr>
          <a:xfrm>
            <a:off x="2622109" y="2451253"/>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Secure Registration</a:t>
            </a:r>
            <a:endParaRPr lang="en-US" sz="1850" dirty="0"/>
          </a:p>
        </p:txBody>
      </p:sp>
      <p:sp>
        <p:nvSpPr>
          <p:cNvPr id="6" name="Text 2"/>
          <p:cNvSpPr/>
          <p:nvPr/>
        </p:nvSpPr>
        <p:spPr>
          <a:xfrm>
            <a:off x="2622109" y="2769013"/>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Users can register and login safely with encrypted passwords.</a:t>
            </a:r>
            <a:endParaRPr lang="en-US" sz="1500" dirty="0"/>
          </a:p>
        </p:txBody>
      </p:sp>
      <p:pic>
        <p:nvPicPr>
          <p:cNvPr id="7" name="Image 2" descr="preencoded.png"/>
          <p:cNvPicPr>
            <a:picLocks noChangeAspect="1"/>
          </p:cNvPicPr>
          <p:nvPr/>
        </p:nvPicPr>
        <p:blipFill>
          <a:blip r:embed="rId4"/>
          <a:stretch>
            <a:fillRect/>
          </a:stretch>
        </p:blipFill>
        <p:spPr>
          <a:xfrm>
            <a:off x="1302629" y="4174361"/>
            <a:ext cx="963930" cy="1156811"/>
          </a:xfrm>
          <a:prstGeom prst="rect">
            <a:avLst/>
          </a:prstGeom>
        </p:spPr>
      </p:pic>
      <p:sp>
        <p:nvSpPr>
          <p:cNvPr id="8" name="Text 3"/>
          <p:cNvSpPr/>
          <p:nvPr/>
        </p:nvSpPr>
        <p:spPr>
          <a:xfrm>
            <a:off x="2622109" y="4243166"/>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JWT Authentication</a:t>
            </a:r>
            <a:endParaRPr lang="en-US" sz="1850" dirty="0"/>
          </a:p>
        </p:txBody>
      </p:sp>
      <p:sp>
        <p:nvSpPr>
          <p:cNvPr id="9" name="Text 4"/>
          <p:cNvSpPr/>
          <p:nvPr/>
        </p:nvSpPr>
        <p:spPr>
          <a:xfrm>
            <a:off x="2622109" y="4550278"/>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JSON Web Tokens manage session security and identity verification.</a:t>
            </a:r>
            <a:endParaRPr lang="en-US" sz="1500" dirty="0"/>
          </a:p>
        </p:txBody>
      </p:sp>
      <p:pic>
        <p:nvPicPr>
          <p:cNvPr id="10" name="Image 3" descr="preencoded.png"/>
          <p:cNvPicPr>
            <a:picLocks noChangeAspect="1"/>
          </p:cNvPicPr>
          <p:nvPr/>
        </p:nvPicPr>
        <p:blipFill>
          <a:blip r:embed="rId5"/>
          <a:stretch>
            <a:fillRect/>
          </a:stretch>
        </p:blipFill>
        <p:spPr>
          <a:xfrm>
            <a:off x="1275755" y="5957352"/>
            <a:ext cx="963930" cy="1156811"/>
          </a:xfrm>
          <a:prstGeom prst="rect">
            <a:avLst/>
          </a:prstGeom>
        </p:spPr>
      </p:pic>
      <p:sp>
        <p:nvSpPr>
          <p:cNvPr id="11" name="Text 5"/>
          <p:cNvSpPr/>
          <p:nvPr/>
        </p:nvSpPr>
        <p:spPr>
          <a:xfrm>
            <a:off x="2622109" y="5994984"/>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Role-Based Access</a:t>
            </a:r>
            <a:endParaRPr lang="en-US" sz="1850" dirty="0"/>
          </a:p>
        </p:txBody>
      </p:sp>
      <p:sp>
        <p:nvSpPr>
          <p:cNvPr id="12" name="Text 6"/>
          <p:cNvSpPr/>
          <p:nvPr/>
        </p:nvSpPr>
        <p:spPr>
          <a:xfrm>
            <a:off x="2622109" y="6307171"/>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Different access levels for users and admins enhance control.</a:t>
            </a:r>
            <a:endParaRPr lang="en-US" sz="1500" dirty="0"/>
          </a:p>
        </p:txBody>
      </p:sp>
      <p:pic>
        <p:nvPicPr>
          <p:cNvPr id="13" name="Image 4" descr="preencoded.png"/>
          <p:cNvPicPr>
            <a:picLocks noChangeAspect="1"/>
          </p:cNvPicPr>
          <p:nvPr/>
        </p:nvPicPr>
        <p:blipFill>
          <a:blip r:embed="rId6"/>
          <a:stretch>
            <a:fillRect/>
          </a:stretch>
        </p:blipFill>
        <p:spPr>
          <a:xfrm>
            <a:off x="1302629" y="7796483"/>
            <a:ext cx="963930" cy="1156811"/>
          </a:xfrm>
          <a:prstGeom prst="rect">
            <a:avLst/>
          </a:prstGeom>
        </p:spPr>
      </p:pic>
      <p:sp>
        <p:nvSpPr>
          <p:cNvPr id="14" name="Text 7"/>
          <p:cNvSpPr/>
          <p:nvPr/>
        </p:nvSpPr>
        <p:spPr>
          <a:xfrm>
            <a:off x="2622109" y="7889910"/>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43728"/>
                </a:solidFill>
                <a:latin typeface="Crimson Pro Bold" pitchFamily="34" charset="0"/>
                <a:ea typeface="Crimson Pro Bold" pitchFamily="34" charset="-122"/>
                <a:cs typeface="Crimson Pro Bold" pitchFamily="34" charset="-120"/>
              </a:rPr>
              <a:t>Password Protection</a:t>
            </a:r>
            <a:endParaRPr lang="en-US" sz="1850" dirty="0"/>
          </a:p>
        </p:txBody>
      </p:sp>
      <p:sp>
        <p:nvSpPr>
          <p:cNvPr id="15" name="Text 8"/>
          <p:cNvSpPr/>
          <p:nvPr/>
        </p:nvSpPr>
        <p:spPr>
          <a:xfrm>
            <a:off x="2622109" y="8213175"/>
            <a:ext cx="11789688" cy="308372"/>
          </a:xfrm>
          <a:prstGeom prst="rect">
            <a:avLst/>
          </a:prstGeom>
          <a:noFill/>
          <a:ln/>
        </p:spPr>
        <p:txBody>
          <a:bodyPr wrap="none" lIns="0" tIns="0" rIns="0" bIns="0" rtlCol="0" anchor="t"/>
          <a:lstStyle/>
          <a:p>
            <a:pPr marL="0" indent="0" algn="l">
              <a:lnSpc>
                <a:spcPts val="2400"/>
              </a:lnSpc>
              <a:buNone/>
            </a:pPr>
            <a:r>
              <a:rPr lang="en-US" sz="1500" dirty="0">
                <a:solidFill>
                  <a:srgbClr val="443728"/>
                </a:solidFill>
                <a:latin typeface="Open Sans" pitchFamily="34" charset="0"/>
                <a:ea typeface="Open Sans" pitchFamily="34" charset="-122"/>
                <a:cs typeface="Open Sans" pitchFamily="34" charset="-120"/>
              </a:rPr>
              <a:t>Bcrypt hashes passwords to prevent unauthorized access.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939766" y="140623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Product Listings and Management</a:t>
            </a:r>
            <a:endParaRPr lang="en-US" sz="4450" dirty="0"/>
          </a:p>
        </p:txBody>
      </p:sp>
      <p:pic>
        <p:nvPicPr>
          <p:cNvPr id="4" name="Image 1" descr="preencoded.png"/>
          <p:cNvPicPr>
            <a:picLocks noChangeAspect="1"/>
          </p:cNvPicPr>
          <p:nvPr/>
        </p:nvPicPr>
        <p:blipFill>
          <a:blip r:embed="rId4"/>
          <a:stretch>
            <a:fillRect/>
          </a:stretch>
        </p:blipFill>
        <p:spPr>
          <a:xfrm>
            <a:off x="1020603" y="3764042"/>
            <a:ext cx="250627" cy="250627"/>
          </a:xfrm>
          <a:prstGeom prst="rect">
            <a:avLst/>
          </a:prstGeom>
        </p:spPr>
      </p:pic>
      <p:sp>
        <p:nvSpPr>
          <p:cNvPr id="5" name="Text 1"/>
          <p:cNvSpPr/>
          <p:nvPr/>
        </p:nvSpPr>
        <p:spPr>
          <a:xfrm>
            <a:off x="1393886" y="3792439"/>
            <a:ext cx="181451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Easy Listings</a:t>
            </a:r>
            <a:endParaRPr lang="en-US" sz="2200" dirty="0"/>
          </a:p>
        </p:txBody>
      </p:sp>
      <p:sp>
        <p:nvSpPr>
          <p:cNvPr id="6" name="Text 2"/>
          <p:cNvSpPr/>
          <p:nvPr/>
        </p:nvSpPr>
        <p:spPr>
          <a:xfrm>
            <a:off x="1393886" y="4230030"/>
            <a:ext cx="1814513" cy="1814512"/>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Sellers upload books effortlessly with detailed descriptions.</a:t>
            </a:r>
            <a:endParaRPr lang="en-US" sz="1750" dirty="0"/>
          </a:p>
        </p:txBody>
      </p:sp>
      <p:pic>
        <p:nvPicPr>
          <p:cNvPr id="7" name="Image 2" descr="preencoded.png"/>
          <p:cNvPicPr>
            <a:picLocks noChangeAspect="1"/>
          </p:cNvPicPr>
          <p:nvPr/>
        </p:nvPicPr>
        <p:blipFill>
          <a:blip r:embed="rId5"/>
          <a:stretch>
            <a:fillRect/>
          </a:stretch>
        </p:blipFill>
        <p:spPr>
          <a:xfrm>
            <a:off x="3560224" y="3792439"/>
            <a:ext cx="250746" cy="250746"/>
          </a:xfrm>
          <a:prstGeom prst="rect">
            <a:avLst/>
          </a:prstGeom>
        </p:spPr>
      </p:pic>
      <p:sp>
        <p:nvSpPr>
          <p:cNvPr id="8" name="Text 3"/>
          <p:cNvSpPr/>
          <p:nvPr/>
        </p:nvSpPr>
        <p:spPr>
          <a:xfrm>
            <a:off x="3995839" y="3688855"/>
            <a:ext cx="1814513"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Advanced Search</a:t>
            </a:r>
            <a:endParaRPr lang="en-US" sz="2200" dirty="0"/>
          </a:p>
        </p:txBody>
      </p:sp>
      <p:sp>
        <p:nvSpPr>
          <p:cNvPr id="9" name="Text 4"/>
          <p:cNvSpPr/>
          <p:nvPr/>
        </p:nvSpPr>
        <p:spPr>
          <a:xfrm>
            <a:off x="3995838" y="4569143"/>
            <a:ext cx="1814513"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Buyers filter by genre, author, price, and condition.</a:t>
            </a:r>
            <a:endParaRPr lang="en-US" sz="1750" dirty="0"/>
          </a:p>
        </p:txBody>
      </p:sp>
      <p:pic>
        <p:nvPicPr>
          <p:cNvPr id="10" name="Image 3" descr="preencoded.png"/>
          <p:cNvPicPr>
            <a:picLocks noChangeAspect="1"/>
          </p:cNvPicPr>
          <p:nvPr/>
        </p:nvPicPr>
        <p:blipFill>
          <a:blip r:embed="rId6"/>
          <a:stretch>
            <a:fillRect/>
          </a:stretch>
        </p:blipFill>
        <p:spPr>
          <a:xfrm>
            <a:off x="6183451" y="3764042"/>
            <a:ext cx="250627" cy="250627"/>
          </a:xfrm>
          <a:prstGeom prst="rect">
            <a:avLst/>
          </a:prstGeom>
        </p:spPr>
      </p:pic>
      <p:sp>
        <p:nvSpPr>
          <p:cNvPr id="11" name="Text 5"/>
          <p:cNvSpPr/>
          <p:nvPr/>
        </p:nvSpPr>
        <p:spPr>
          <a:xfrm>
            <a:off x="6660951" y="3688855"/>
            <a:ext cx="1814513"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Inventory Management</a:t>
            </a:r>
            <a:endParaRPr lang="en-US" sz="2200" dirty="0"/>
          </a:p>
        </p:txBody>
      </p:sp>
      <p:sp>
        <p:nvSpPr>
          <p:cNvPr id="12" name="Text 6"/>
          <p:cNvSpPr/>
          <p:nvPr/>
        </p:nvSpPr>
        <p:spPr>
          <a:xfrm>
            <a:off x="6660950" y="4569143"/>
            <a:ext cx="1814513"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Sellers track stock status and sales through the dashboard.</a:t>
            </a:r>
            <a:endParaRPr lang="en-US" sz="1750" dirty="0"/>
          </a:p>
        </p:txBody>
      </p:sp>
      <p:pic>
        <p:nvPicPr>
          <p:cNvPr id="13" name="Image 4" descr="preencoded.png"/>
          <p:cNvPicPr>
            <a:picLocks noChangeAspect="1"/>
          </p:cNvPicPr>
          <p:nvPr/>
        </p:nvPicPr>
        <p:blipFill>
          <a:blip r:embed="rId7"/>
          <a:stretch>
            <a:fillRect/>
          </a:stretch>
        </p:blipFill>
        <p:spPr>
          <a:xfrm>
            <a:off x="1020602" y="6813470"/>
            <a:ext cx="250627" cy="250627"/>
          </a:xfrm>
          <a:prstGeom prst="rect">
            <a:avLst/>
          </a:prstGeom>
        </p:spPr>
      </p:pic>
      <p:sp>
        <p:nvSpPr>
          <p:cNvPr id="14" name="Text 7"/>
          <p:cNvSpPr/>
          <p:nvPr/>
        </p:nvSpPr>
        <p:spPr>
          <a:xfrm>
            <a:off x="1393885" y="6709767"/>
            <a:ext cx="1814513" cy="708660"/>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Large Catalogue</a:t>
            </a:r>
            <a:endParaRPr lang="en-US" sz="2200" dirty="0"/>
          </a:p>
        </p:txBody>
      </p:sp>
      <p:sp>
        <p:nvSpPr>
          <p:cNvPr id="15" name="Text 8"/>
          <p:cNvSpPr/>
          <p:nvPr/>
        </p:nvSpPr>
        <p:spPr>
          <a:xfrm>
            <a:off x="1393886" y="7602103"/>
            <a:ext cx="1814513"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Over 10,000 books currently available for purchase.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1214557" y="1503045"/>
            <a:ext cx="690122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Shopping Cart and Checkout</a:t>
            </a:r>
            <a:endParaRPr lang="en-US" sz="4450" dirty="0"/>
          </a:p>
        </p:txBody>
      </p:sp>
      <p:sp>
        <p:nvSpPr>
          <p:cNvPr id="4" name="Shape 1"/>
          <p:cNvSpPr/>
          <p:nvPr/>
        </p:nvSpPr>
        <p:spPr>
          <a:xfrm>
            <a:off x="1336779" y="3026212"/>
            <a:ext cx="7556421" cy="1322189"/>
          </a:xfrm>
          <a:prstGeom prst="roundRect">
            <a:avLst>
              <a:gd name="adj" fmla="val 7205"/>
            </a:avLst>
          </a:prstGeom>
          <a:solidFill>
            <a:srgbClr val="EBE2E0"/>
          </a:solidFill>
          <a:ln w="7620">
            <a:solidFill>
              <a:srgbClr val="D1C8C6"/>
            </a:solidFill>
            <a:prstDash val="solid"/>
          </a:ln>
        </p:spPr>
      </p:sp>
      <p:sp>
        <p:nvSpPr>
          <p:cNvPr id="5" name="Text 2"/>
          <p:cNvSpPr/>
          <p:nvPr/>
        </p:nvSpPr>
        <p:spPr>
          <a:xfrm>
            <a:off x="1437626" y="32076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Seamless Cart</a:t>
            </a:r>
            <a:endParaRPr lang="en-US" sz="2200" dirty="0"/>
          </a:p>
        </p:txBody>
      </p:sp>
      <p:sp>
        <p:nvSpPr>
          <p:cNvPr id="6" name="Text 3"/>
          <p:cNvSpPr/>
          <p:nvPr/>
        </p:nvSpPr>
        <p:spPr>
          <a:xfrm>
            <a:off x="1437626" y="3740798"/>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Add books easily and track selections in your shopping cart.</a:t>
            </a:r>
            <a:endParaRPr lang="en-US" sz="1750" dirty="0"/>
          </a:p>
        </p:txBody>
      </p:sp>
      <p:sp>
        <p:nvSpPr>
          <p:cNvPr id="7" name="Shape 4"/>
          <p:cNvSpPr/>
          <p:nvPr/>
        </p:nvSpPr>
        <p:spPr>
          <a:xfrm>
            <a:off x="1307901" y="4567595"/>
            <a:ext cx="7556421" cy="1322189"/>
          </a:xfrm>
          <a:prstGeom prst="roundRect">
            <a:avLst>
              <a:gd name="adj" fmla="val 7205"/>
            </a:avLst>
          </a:prstGeom>
          <a:solidFill>
            <a:srgbClr val="EBE2E0"/>
          </a:solidFill>
          <a:ln w="7620">
            <a:solidFill>
              <a:srgbClr val="D1C8C6"/>
            </a:solidFill>
            <a:prstDash val="solid"/>
          </a:ln>
        </p:spPr>
      </p:sp>
      <p:sp>
        <p:nvSpPr>
          <p:cNvPr id="8" name="Text 5"/>
          <p:cNvSpPr/>
          <p:nvPr/>
        </p:nvSpPr>
        <p:spPr>
          <a:xfrm>
            <a:off x="1437626" y="47265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Secure Payments</a:t>
            </a:r>
            <a:endParaRPr lang="en-US" sz="2200" dirty="0"/>
          </a:p>
        </p:txBody>
      </p:sp>
      <p:sp>
        <p:nvSpPr>
          <p:cNvPr id="9" name="Text 6"/>
          <p:cNvSpPr/>
          <p:nvPr/>
        </p:nvSpPr>
        <p:spPr>
          <a:xfrm>
            <a:off x="1437626" y="5216961"/>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Stripe integration ensures encrypted and reliable transactions.</a:t>
            </a:r>
            <a:endParaRPr lang="en-US" sz="1750" dirty="0"/>
          </a:p>
        </p:txBody>
      </p:sp>
      <p:sp>
        <p:nvSpPr>
          <p:cNvPr id="10" name="Shape 7"/>
          <p:cNvSpPr/>
          <p:nvPr/>
        </p:nvSpPr>
        <p:spPr>
          <a:xfrm>
            <a:off x="1307900" y="6153741"/>
            <a:ext cx="7556421" cy="1322189"/>
          </a:xfrm>
          <a:prstGeom prst="roundRect">
            <a:avLst>
              <a:gd name="adj" fmla="val 7205"/>
            </a:avLst>
          </a:prstGeom>
          <a:solidFill>
            <a:srgbClr val="EBE2E0"/>
          </a:solidFill>
          <a:ln w="7620">
            <a:solidFill>
              <a:srgbClr val="D1C8C6"/>
            </a:solidFill>
            <a:prstDash val="solid"/>
          </a:ln>
        </p:spPr>
        <p:txBody>
          <a:bodyPr/>
          <a:lstStyle/>
          <a:p>
            <a:endParaRPr lang="en-IN" dirty="0"/>
          </a:p>
        </p:txBody>
      </p:sp>
      <p:sp>
        <p:nvSpPr>
          <p:cNvPr id="11" name="Text 8"/>
          <p:cNvSpPr/>
          <p:nvPr/>
        </p:nvSpPr>
        <p:spPr>
          <a:xfrm>
            <a:off x="1437625" y="630681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Order Tracking</a:t>
            </a:r>
            <a:endParaRPr lang="en-US" sz="2200" dirty="0"/>
          </a:p>
        </p:txBody>
      </p:sp>
      <p:sp>
        <p:nvSpPr>
          <p:cNvPr id="12" name="Text 9"/>
          <p:cNvSpPr/>
          <p:nvPr/>
        </p:nvSpPr>
        <p:spPr>
          <a:xfrm>
            <a:off x="1437626" y="6849070"/>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Buyers and sellers monitor order status in real time.</a:t>
            </a:r>
            <a:endParaRPr lang="en-US" sz="1750" dirty="0"/>
          </a:p>
        </p:txBody>
      </p:sp>
      <p:sp>
        <p:nvSpPr>
          <p:cNvPr id="13" name="Shape 10"/>
          <p:cNvSpPr/>
          <p:nvPr/>
        </p:nvSpPr>
        <p:spPr>
          <a:xfrm>
            <a:off x="1307899" y="7700601"/>
            <a:ext cx="7556421" cy="1322189"/>
          </a:xfrm>
          <a:prstGeom prst="roundRect">
            <a:avLst>
              <a:gd name="adj" fmla="val 7205"/>
            </a:avLst>
          </a:prstGeom>
          <a:solidFill>
            <a:srgbClr val="EBE2E0"/>
          </a:solidFill>
          <a:ln w="7620">
            <a:solidFill>
              <a:srgbClr val="D1C8C6"/>
            </a:solidFill>
            <a:prstDash val="solid"/>
          </a:ln>
        </p:spPr>
      </p:sp>
      <p:sp>
        <p:nvSpPr>
          <p:cNvPr id="14" name="Text 11"/>
          <p:cNvSpPr/>
          <p:nvPr/>
        </p:nvSpPr>
        <p:spPr>
          <a:xfrm>
            <a:off x="1437624" y="79076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Recovery System</a:t>
            </a:r>
            <a:endParaRPr lang="en-US" sz="2200" dirty="0"/>
          </a:p>
        </p:txBody>
      </p:sp>
      <p:sp>
        <p:nvSpPr>
          <p:cNvPr id="15" name="Text 12"/>
          <p:cNvSpPr/>
          <p:nvPr/>
        </p:nvSpPr>
        <p:spPr>
          <a:xfrm>
            <a:off x="1437626" y="839807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Abandoned carts recovery boosts sales by 15% effectively.</a:t>
            </a:r>
            <a:endParaRPr lang="en-US" sz="1750" dirty="0"/>
          </a:p>
        </p:txBody>
      </p:sp>
      <p:sp>
        <p:nvSpPr>
          <p:cNvPr id="16" name="Rectangle 15">
            <a:extLst>
              <a:ext uri="{FF2B5EF4-FFF2-40B4-BE49-F238E27FC236}">
                <a16:creationId xmlns:a16="http://schemas.microsoft.com/office/drawing/2014/main" id="{FE9CD317-6862-E991-B9E9-A1EEC025D18E}"/>
              </a:ext>
            </a:extLst>
          </p:cNvPr>
          <p:cNvSpPr/>
          <p:nvPr/>
        </p:nvSpPr>
        <p:spPr>
          <a:xfrm>
            <a:off x="10637520" y="1663184"/>
            <a:ext cx="2225040" cy="1097280"/>
          </a:xfrm>
          <a:prstGeom prst="rect">
            <a:avLst/>
          </a:prstGeom>
          <a:solidFill>
            <a:srgbClr val="F4EBE6"/>
          </a:solidFill>
          <a:ln>
            <a:solidFill>
              <a:srgbClr val="F4EB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17" name="TextBox 16">
            <a:extLst>
              <a:ext uri="{FF2B5EF4-FFF2-40B4-BE49-F238E27FC236}">
                <a16:creationId xmlns:a16="http://schemas.microsoft.com/office/drawing/2014/main" id="{84264BBF-95CD-FE04-25F7-31D082A1FE69}"/>
              </a:ext>
            </a:extLst>
          </p:cNvPr>
          <p:cNvSpPr txBox="1"/>
          <p:nvPr/>
        </p:nvSpPr>
        <p:spPr>
          <a:xfrm>
            <a:off x="11252478" y="2105144"/>
            <a:ext cx="1889760" cy="461665"/>
          </a:xfrm>
          <a:prstGeom prst="rect">
            <a:avLst/>
          </a:prstGeom>
          <a:noFill/>
        </p:spPr>
        <p:txBody>
          <a:bodyPr wrap="square" rtlCol="0">
            <a:spAutoFit/>
          </a:bodyPr>
          <a:lstStyle/>
          <a:p>
            <a:r>
              <a:rPr lang="en-US" sz="2400" dirty="0"/>
              <a:t>Checkout</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10705" y="132439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Admin Functionalities</a:t>
            </a:r>
            <a:endParaRPr lang="en-US" sz="4450" dirty="0"/>
          </a:p>
        </p:txBody>
      </p:sp>
      <p:sp>
        <p:nvSpPr>
          <p:cNvPr id="3" name="Text 1"/>
          <p:cNvSpPr/>
          <p:nvPr/>
        </p:nvSpPr>
        <p:spPr>
          <a:xfrm>
            <a:off x="2504603" y="39364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Sales &amp; Users</a:t>
            </a:r>
            <a:endParaRPr lang="en-US" sz="2200" dirty="0"/>
          </a:p>
        </p:txBody>
      </p:sp>
      <p:sp>
        <p:nvSpPr>
          <p:cNvPr id="4" name="Text 2"/>
          <p:cNvSpPr/>
          <p:nvPr/>
        </p:nvSpPr>
        <p:spPr>
          <a:xfrm>
            <a:off x="2504603" y="4566344"/>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Dashboard monitors key metrics for strategic insights.</a:t>
            </a:r>
            <a:endParaRPr lang="en-US" sz="1750" dirty="0"/>
          </a:p>
        </p:txBody>
      </p:sp>
      <p:sp>
        <p:nvSpPr>
          <p:cNvPr id="5" name="Text 3"/>
          <p:cNvSpPr/>
          <p:nvPr/>
        </p:nvSpPr>
        <p:spPr>
          <a:xfrm>
            <a:off x="8178403" y="375931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Content Management</a:t>
            </a:r>
            <a:endParaRPr lang="en-US" sz="2200" dirty="0"/>
          </a:p>
        </p:txBody>
      </p:sp>
      <p:sp>
        <p:nvSpPr>
          <p:cNvPr id="6" name="Text 4"/>
          <p:cNvSpPr/>
          <p:nvPr/>
        </p:nvSpPr>
        <p:spPr>
          <a:xfrm>
            <a:off x="8178403" y="4476778"/>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Admins manage users, products, and categories efficiently.</a:t>
            </a:r>
            <a:endParaRPr lang="en-US" sz="1750" dirty="0"/>
          </a:p>
        </p:txBody>
      </p:sp>
      <p:sp>
        <p:nvSpPr>
          <p:cNvPr id="7" name="Text 5"/>
          <p:cNvSpPr/>
          <p:nvPr/>
        </p:nvSpPr>
        <p:spPr>
          <a:xfrm>
            <a:off x="2504602" y="68571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Analytics</a:t>
            </a:r>
            <a:endParaRPr lang="en-US" sz="2200" dirty="0"/>
          </a:p>
        </p:txBody>
      </p:sp>
      <p:sp>
        <p:nvSpPr>
          <p:cNvPr id="8" name="Text 6"/>
          <p:cNvSpPr/>
          <p:nvPr/>
        </p:nvSpPr>
        <p:spPr>
          <a:xfrm>
            <a:off x="2504603" y="7494020"/>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Reports aid data-driven decisions for business growth.</a:t>
            </a:r>
            <a:endParaRPr lang="en-US" sz="1750" dirty="0"/>
          </a:p>
        </p:txBody>
      </p:sp>
      <p:sp>
        <p:nvSpPr>
          <p:cNvPr id="9" name="Text 7"/>
          <p:cNvSpPr/>
          <p:nvPr/>
        </p:nvSpPr>
        <p:spPr>
          <a:xfrm>
            <a:off x="8178402" y="68571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Moderation</a:t>
            </a:r>
            <a:endParaRPr lang="en-US" sz="2200" dirty="0"/>
          </a:p>
        </p:txBody>
      </p:sp>
      <p:sp>
        <p:nvSpPr>
          <p:cNvPr id="10" name="Text 8"/>
          <p:cNvSpPr/>
          <p:nvPr/>
        </p:nvSpPr>
        <p:spPr>
          <a:xfrm>
            <a:off x="8178403" y="7494020"/>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System flags and removes spam or inappropriate content.</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TotalTime>
  <Words>530</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Crimson Pro Bold</vt:lpstr>
      <vt:lpstr>Open Sans</vt:lpstr>
      <vt:lpstr>Arial</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kapish aggarwal</cp:lastModifiedBy>
  <cp:revision>3</cp:revision>
  <dcterms:created xsi:type="dcterms:W3CDTF">2025-04-17T04:11:27Z</dcterms:created>
  <dcterms:modified xsi:type="dcterms:W3CDTF">2025-04-17T04:49:14Z</dcterms:modified>
</cp:coreProperties>
</file>